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10287000" cx="18288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22" roundtripDataSignature="AMtx7mgtEQIqQRWA4IDP9Db4krmKs7wwC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0D5D058-58F2-49C9-ABC0-76B3763A652C}">
  <a:tblStyle styleId="{20D5D058-58F2-49C9-ABC0-76B3763A652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customschemas.google.com/relationships/presentationmetadata" Target="metadata"/><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9"/>
          <p:cNvSpPr txBox="1"/>
          <p:nvPr>
            <p:ph idx="1" type="body"/>
          </p:nvPr>
        </p:nvSpPr>
        <p:spPr>
          <a:xfrm rot="5400000">
            <a:off x="2309018" y="-251619"/>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0"/>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0"/>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1"/>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1"/>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3"/>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3"/>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2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4"/>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4"/>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2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25"/>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25"/>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25"/>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25"/>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27"/>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7"/>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27"/>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8"/>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8"/>
          <p:cNvSpPr/>
          <p:nvPr>
            <p:ph idx="2" type="pic"/>
          </p:nvPr>
        </p:nvSpPr>
        <p:spPr>
          <a:xfrm>
            <a:off x="1792288" y="612775"/>
            <a:ext cx="5486400" cy="4114800"/>
          </a:xfrm>
          <a:prstGeom prst="rect">
            <a:avLst/>
          </a:prstGeom>
          <a:noFill/>
          <a:ln>
            <a:noFill/>
          </a:ln>
        </p:spPr>
      </p:sp>
      <p:sp>
        <p:nvSpPr>
          <p:cNvPr id="64" name="Google Shape;64;p28"/>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9"/>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8.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4.png"/><Relationship Id="rId5" Type="http://schemas.openxmlformats.org/officeDocument/2006/relationships/image" Target="../media/image1.png"/><Relationship Id="rId6"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image" Target="../media/image4.png"/><Relationship Id="rId5"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9.png"/><Relationship Id="rId6"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0.png"/><Relationship Id="rId5" Type="http://schemas.openxmlformats.org/officeDocument/2006/relationships/image" Target="../media/image6.png"/><Relationship Id="rId6" Type="http://schemas.openxmlformats.org/officeDocument/2006/relationships/image" Target="../media/image16.png"/><Relationship Id="rId7"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grpSp>
        <p:nvGrpSpPr>
          <p:cNvPr id="84" name="Google Shape;84;p1"/>
          <p:cNvGrpSpPr/>
          <p:nvPr/>
        </p:nvGrpSpPr>
        <p:grpSpPr>
          <a:xfrm>
            <a:off x="8726125" y="1028700"/>
            <a:ext cx="9220682" cy="8229600"/>
            <a:chOff x="19671" y="0"/>
            <a:chExt cx="12294242" cy="10972800"/>
          </a:xfrm>
        </p:grpSpPr>
        <p:sp>
          <p:nvSpPr>
            <p:cNvPr id="85" name="Google Shape;85;p1"/>
            <p:cNvSpPr/>
            <p:nvPr/>
          </p:nvSpPr>
          <p:spPr>
            <a:xfrm>
              <a:off x="19671" y="0"/>
              <a:ext cx="8777619" cy="8816962"/>
            </a:xfrm>
            <a:custGeom>
              <a:rect b="b" l="l" r="r" t="t"/>
              <a:pathLst>
                <a:path extrusionOk="0"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FF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6" name="Google Shape;86;p1"/>
            <p:cNvPicPr preferRelativeResize="0"/>
            <p:nvPr/>
          </p:nvPicPr>
          <p:blipFill rotWithShape="1">
            <a:blip r:embed="rId3">
              <a:alphaModFix amt="51000"/>
            </a:blip>
            <a:srcRect b="0" l="0" r="0" t="0"/>
            <a:stretch/>
          </p:blipFill>
          <p:spPr>
            <a:xfrm>
              <a:off x="4270524" y="8181074"/>
              <a:ext cx="8043389" cy="2791726"/>
            </a:xfrm>
            <a:prstGeom prst="rect">
              <a:avLst/>
            </a:prstGeom>
            <a:noFill/>
            <a:ln>
              <a:noFill/>
            </a:ln>
          </p:spPr>
        </p:pic>
        <p:pic>
          <p:nvPicPr>
            <p:cNvPr id="87" name="Google Shape;87;p1"/>
            <p:cNvPicPr preferRelativeResize="0"/>
            <p:nvPr/>
          </p:nvPicPr>
          <p:blipFill rotWithShape="1">
            <a:blip r:embed="rId4">
              <a:alphaModFix/>
            </a:blip>
            <a:srcRect b="0" l="0" r="0" t="0"/>
            <a:stretch/>
          </p:blipFill>
          <p:spPr>
            <a:xfrm>
              <a:off x="892211" y="624687"/>
              <a:ext cx="9699122" cy="10024933"/>
            </a:xfrm>
            <a:prstGeom prst="rect">
              <a:avLst/>
            </a:prstGeom>
            <a:noFill/>
            <a:ln>
              <a:noFill/>
            </a:ln>
          </p:spPr>
        </p:pic>
      </p:grpSp>
      <p:grpSp>
        <p:nvGrpSpPr>
          <p:cNvPr id="88" name="Google Shape;88;p1"/>
          <p:cNvGrpSpPr/>
          <p:nvPr/>
        </p:nvGrpSpPr>
        <p:grpSpPr>
          <a:xfrm>
            <a:off x="5340000" y="8692140"/>
            <a:ext cx="825500" cy="825500"/>
            <a:chOff x="0" y="0"/>
            <a:chExt cx="1100667" cy="1100667"/>
          </a:xfrm>
        </p:grpSpPr>
        <p:sp>
          <p:nvSpPr>
            <p:cNvPr id="89" name="Google Shape;89;p1"/>
            <p:cNvSpPr/>
            <p:nvPr/>
          </p:nvSpPr>
          <p:spPr>
            <a:xfrm>
              <a:off x="0" y="0"/>
              <a:ext cx="1100667" cy="1100667"/>
            </a:xfrm>
            <a:custGeom>
              <a:rect b="b" l="l" r="r" t="t"/>
              <a:pathLst>
                <a:path extrusionOk="0"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
            <p:cNvSpPr/>
            <p:nvPr/>
          </p:nvSpPr>
          <p:spPr>
            <a:xfrm rot="-5400000">
              <a:off x="436385" y="452780"/>
              <a:ext cx="290178" cy="195107"/>
            </a:xfrm>
            <a:custGeom>
              <a:rect b="b" l="l" r="r" t="t"/>
              <a:pathLst>
                <a:path extrusionOk="0" h="1297940" w="1930400">
                  <a:moveTo>
                    <a:pt x="0" y="0"/>
                  </a:moveTo>
                  <a:lnTo>
                    <a:pt x="965200" y="1297940"/>
                  </a:lnTo>
                  <a:lnTo>
                    <a:pt x="1930400" y="0"/>
                  </a:lnTo>
                  <a:close/>
                </a:path>
              </a:pathLst>
            </a:custGeom>
            <a:solidFill>
              <a:srgbClr val="FFFFFF"/>
            </a:solidFill>
            <a:ln>
              <a:noFill/>
            </a:ln>
          </p:spPr>
        </p:sp>
      </p:grpSp>
      <p:sp>
        <p:nvSpPr>
          <p:cNvPr id="91" name="Google Shape;91;p1"/>
          <p:cNvSpPr txBox="1"/>
          <p:nvPr/>
        </p:nvSpPr>
        <p:spPr>
          <a:xfrm>
            <a:off x="1028700" y="8142790"/>
            <a:ext cx="3969300" cy="1924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US" sz="2500">
                <a:solidFill>
                  <a:srgbClr val="0E2C4B"/>
                </a:solidFill>
              </a:rPr>
              <a:t>Tim Kamboja:</a:t>
            </a:r>
            <a:endParaRPr b="1" sz="2500">
              <a:solidFill>
                <a:srgbClr val="0E2C4B"/>
              </a:solidFill>
            </a:endParaRPr>
          </a:p>
          <a:p>
            <a:pPr indent="0" lvl="0" marL="0" marR="0" rtl="0" algn="l">
              <a:lnSpc>
                <a:spcPct val="100000"/>
              </a:lnSpc>
              <a:spcBef>
                <a:spcPts val="0"/>
              </a:spcBef>
              <a:spcAft>
                <a:spcPts val="0"/>
              </a:spcAft>
              <a:buNone/>
            </a:pPr>
            <a:r>
              <a:rPr lang="en-US" sz="2500">
                <a:solidFill>
                  <a:srgbClr val="0E2C4B"/>
                </a:solidFill>
              </a:rPr>
              <a:t>Azis Rahmanto</a:t>
            </a:r>
            <a:endParaRPr sz="2500">
              <a:solidFill>
                <a:srgbClr val="0E2C4B"/>
              </a:solidFill>
            </a:endParaRPr>
          </a:p>
          <a:p>
            <a:pPr indent="0" lvl="0" marL="0" marR="0" rtl="0" algn="l">
              <a:lnSpc>
                <a:spcPct val="100000"/>
              </a:lnSpc>
              <a:spcBef>
                <a:spcPts val="0"/>
              </a:spcBef>
              <a:spcAft>
                <a:spcPts val="0"/>
              </a:spcAft>
              <a:buNone/>
            </a:pPr>
            <a:r>
              <a:rPr lang="en-US" sz="2500">
                <a:solidFill>
                  <a:srgbClr val="0E2C4B"/>
                </a:solidFill>
              </a:rPr>
              <a:t>Fahmi Ramadhan Putra</a:t>
            </a:r>
            <a:endParaRPr sz="2500">
              <a:solidFill>
                <a:srgbClr val="0E2C4B"/>
              </a:solidFill>
            </a:endParaRPr>
          </a:p>
          <a:p>
            <a:pPr indent="0" lvl="0" marL="0" marR="0" rtl="0" algn="l">
              <a:lnSpc>
                <a:spcPct val="100000"/>
              </a:lnSpc>
              <a:spcBef>
                <a:spcPts val="0"/>
              </a:spcBef>
              <a:spcAft>
                <a:spcPts val="0"/>
              </a:spcAft>
              <a:buNone/>
            </a:pPr>
            <a:r>
              <a:rPr lang="en-US" sz="2500">
                <a:solidFill>
                  <a:srgbClr val="0E2C4B"/>
                </a:solidFill>
              </a:rPr>
              <a:t>Ridho Ardia Rahman</a:t>
            </a:r>
            <a:endParaRPr sz="2500">
              <a:solidFill>
                <a:srgbClr val="0E2C4B"/>
              </a:solidFill>
            </a:endParaRPr>
          </a:p>
          <a:p>
            <a:pPr indent="0" lvl="0" marL="0" marR="0" rtl="0" algn="l">
              <a:lnSpc>
                <a:spcPct val="100000"/>
              </a:lnSpc>
              <a:spcBef>
                <a:spcPts val="0"/>
              </a:spcBef>
              <a:spcAft>
                <a:spcPts val="0"/>
              </a:spcAft>
              <a:buNone/>
            </a:pPr>
            <a:r>
              <a:rPr lang="en-US" sz="2500">
                <a:solidFill>
                  <a:srgbClr val="0E2C4B"/>
                </a:solidFill>
              </a:rPr>
              <a:t>Umi Purnamasari</a:t>
            </a:r>
            <a:endParaRPr sz="2500">
              <a:solidFill>
                <a:srgbClr val="0E2C4B"/>
              </a:solidFill>
            </a:endParaRPr>
          </a:p>
        </p:txBody>
      </p:sp>
      <p:grpSp>
        <p:nvGrpSpPr>
          <p:cNvPr id="92" name="Google Shape;92;p1"/>
          <p:cNvGrpSpPr/>
          <p:nvPr/>
        </p:nvGrpSpPr>
        <p:grpSpPr>
          <a:xfrm>
            <a:off x="1028700" y="992975"/>
            <a:ext cx="6931800" cy="3452875"/>
            <a:chOff x="0" y="-47633"/>
            <a:chExt cx="9242400" cy="4603833"/>
          </a:xfrm>
        </p:grpSpPr>
        <p:sp>
          <p:nvSpPr>
            <p:cNvPr id="93" name="Google Shape;93;p1"/>
            <p:cNvSpPr txBox="1"/>
            <p:nvPr/>
          </p:nvSpPr>
          <p:spPr>
            <a:xfrm>
              <a:off x="0" y="1313500"/>
              <a:ext cx="9242400" cy="3242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7900">
                  <a:solidFill>
                    <a:srgbClr val="FF0000"/>
                  </a:solidFill>
                </a:rPr>
                <a:t>Stage 1</a:t>
              </a:r>
              <a:r>
                <a:rPr lang="en-US" sz="7900">
                  <a:solidFill>
                    <a:srgbClr val="F36825"/>
                  </a:solidFill>
                </a:rPr>
                <a:t> </a:t>
              </a:r>
              <a:r>
                <a:rPr lang="en-US" sz="7900">
                  <a:solidFill>
                    <a:srgbClr val="0E2C4B"/>
                  </a:solidFill>
                </a:rPr>
                <a:t>Understanding</a:t>
              </a:r>
              <a:endParaRPr sz="7900"/>
            </a:p>
          </p:txBody>
        </p:sp>
        <p:sp>
          <p:nvSpPr>
            <p:cNvPr id="94" name="Google Shape;94;p1"/>
            <p:cNvSpPr txBox="1"/>
            <p:nvPr/>
          </p:nvSpPr>
          <p:spPr>
            <a:xfrm>
              <a:off x="0" y="-47633"/>
              <a:ext cx="7785000" cy="287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t/>
              </a:r>
              <a:endParaRPr b="1"/>
            </a:p>
          </p:txBody>
        </p:sp>
      </p:grpSp>
      <p:pic>
        <p:nvPicPr>
          <p:cNvPr id="95" name="Google Shape;95;p1"/>
          <p:cNvPicPr preferRelativeResize="0"/>
          <p:nvPr/>
        </p:nvPicPr>
        <p:blipFill>
          <a:blip r:embed="rId5">
            <a:alphaModFix/>
          </a:blip>
          <a:stretch>
            <a:fillRect/>
          </a:stretch>
        </p:blipFill>
        <p:spPr>
          <a:xfrm>
            <a:off x="15703975" y="114450"/>
            <a:ext cx="2431426" cy="1803874"/>
          </a:xfrm>
          <a:prstGeom prst="rect">
            <a:avLst/>
          </a:prstGeom>
          <a:noFill/>
          <a:ln>
            <a:noFill/>
          </a:ln>
        </p:spPr>
      </p:pic>
      <p:sp>
        <p:nvSpPr>
          <p:cNvPr id="96" name="Google Shape;96;p1"/>
          <p:cNvSpPr txBox="1"/>
          <p:nvPr/>
        </p:nvSpPr>
        <p:spPr>
          <a:xfrm>
            <a:off x="182100" y="114450"/>
            <a:ext cx="8170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3000">
                <a:solidFill>
                  <a:srgbClr val="0E2C4B"/>
                </a:solidFill>
              </a:rPr>
              <a:t>Analisis Churn dalam Pemasaran</a:t>
            </a:r>
            <a:endParaRPr b="1" sz="3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3F4"/>
        </a:solidFill>
      </p:bgPr>
    </p:bg>
    <p:spTree>
      <p:nvGrpSpPr>
        <p:cNvPr id="259" name="Shape 259"/>
        <p:cNvGrpSpPr/>
        <p:nvPr/>
      </p:nvGrpSpPr>
      <p:grpSpPr>
        <a:xfrm>
          <a:off x="0" y="0"/>
          <a:ext cx="0" cy="0"/>
          <a:chOff x="0" y="0"/>
          <a:chExt cx="0" cy="0"/>
        </a:xfrm>
      </p:grpSpPr>
      <p:sp>
        <p:nvSpPr>
          <p:cNvPr id="260" name="Google Shape;260;p12"/>
          <p:cNvSpPr txBox="1"/>
          <p:nvPr/>
        </p:nvSpPr>
        <p:spPr>
          <a:xfrm>
            <a:off x="1028700" y="3455500"/>
            <a:ext cx="5726400" cy="5602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0E2C4B"/>
                </a:solidFill>
              </a:rPr>
              <a:t>Sebenarnya, hanya ada satu jenis churn yang baik, dan itu adalah "</a:t>
            </a:r>
            <a:r>
              <a:rPr b="1" lang="en-US" sz="2800">
                <a:solidFill>
                  <a:srgbClr val="0E2C4B"/>
                </a:solidFill>
              </a:rPr>
              <a:t>churn negatif</a:t>
            </a:r>
            <a:r>
              <a:rPr lang="en-US" sz="2800">
                <a:solidFill>
                  <a:srgbClr val="0E2C4B"/>
                </a:solidFill>
              </a:rPr>
              <a:t>”.</a:t>
            </a:r>
            <a:endParaRPr sz="2800">
              <a:solidFill>
                <a:srgbClr val="0E2C4B"/>
              </a:solidFill>
            </a:endParaRPr>
          </a:p>
          <a:p>
            <a:pPr indent="0" lvl="0" marL="0" marR="0" rtl="0" algn="l">
              <a:lnSpc>
                <a:spcPct val="120000"/>
              </a:lnSpc>
              <a:spcBef>
                <a:spcPts val="0"/>
              </a:spcBef>
              <a:spcAft>
                <a:spcPts val="0"/>
              </a:spcAft>
              <a:buNone/>
            </a:pPr>
            <a:r>
              <a:t/>
            </a:r>
            <a:endParaRPr sz="2800">
              <a:solidFill>
                <a:srgbClr val="0E2C4B"/>
              </a:solidFill>
            </a:endParaRPr>
          </a:p>
          <a:p>
            <a:pPr indent="0" lvl="0" marL="0" marR="0" rtl="0" algn="l">
              <a:lnSpc>
                <a:spcPct val="120000"/>
              </a:lnSpc>
              <a:spcBef>
                <a:spcPts val="0"/>
              </a:spcBef>
              <a:spcAft>
                <a:spcPts val="0"/>
              </a:spcAft>
              <a:buNone/>
            </a:pPr>
            <a:r>
              <a:rPr lang="en-US" sz="2800">
                <a:solidFill>
                  <a:srgbClr val="0E2C4B"/>
                </a:solidFill>
              </a:rPr>
              <a:t>Memahami arah dari mana risiko churn berasal, dan bahwa masing-masing mewakili </a:t>
            </a:r>
            <a:r>
              <a:rPr b="1" lang="en-US" sz="2800">
                <a:solidFill>
                  <a:srgbClr val="0E2C4B"/>
                </a:solidFill>
              </a:rPr>
              <a:t>peluang </a:t>
            </a:r>
            <a:r>
              <a:rPr lang="en-US" sz="2800">
                <a:solidFill>
                  <a:srgbClr val="0E2C4B"/>
                </a:solidFill>
              </a:rPr>
              <a:t>untuk meningkatkan perusahaan kita dan </a:t>
            </a:r>
            <a:r>
              <a:rPr b="1" lang="en-US" sz="2800">
                <a:solidFill>
                  <a:srgbClr val="0E2C4B"/>
                </a:solidFill>
              </a:rPr>
              <a:t>memperkuat hubungan pelanggan</a:t>
            </a:r>
            <a:r>
              <a:rPr lang="en-US" sz="2800">
                <a:solidFill>
                  <a:srgbClr val="0E2C4B"/>
                </a:solidFill>
              </a:rPr>
              <a:t> kita, adalah </a:t>
            </a:r>
            <a:r>
              <a:rPr b="1" lang="en-US" sz="2800">
                <a:solidFill>
                  <a:srgbClr val="0E2C4B"/>
                </a:solidFill>
              </a:rPr>
              <a:t>langkah pertama.</a:t>
            </a:r>
            <a:endParaRPr b="1"/>
          </a:p>
        </p:txBody>
      </p:sp>
      <p:grpSp>
        <p:nvGrpSpPr>
          <p:cNvPr id="261" name="Google Shape;261;p12"/>
          <p:cNvGrpSpPr/>
          <p:nvPr/>
        </p:nvGrpSpPr>
        <p:grpSpPr>
          <a:xfrm>
            <a:off x="1028700" y="9118600"/>
            <a:ext cx="825500" cy="825500"/>
            <a:chOff x="0" y="0"/>
            <a:chExt cx="1100667" cy="1100667"/>
          </a:xfrm>
        </p:grpSpPr>
        <p:sp>
          <p:nvSpPr>
            <p:cNvPr id="262" name="Google Shape;262;p12"/>
            <p:cNvSpPr/>
            <p:nvPr/>
          </p:nvSpPr>
          <p:spPr>
            <a:xfrm>
              <a:off x="0" y="0"/>
              <a:ext cx="1100667" cy="1100667"/>
            </a:xfrm>
            <a:custGeom>
              <a:rect b="b" l="l" r="r" t="t"/>
              <a:pathLst>
                <a:path extrusionOk="0"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2"/>
            <p:cNvSpPr/>
            <p:nvPr/>
          </p:nvSpPr>
          <p:spPr>
            <a:xfrm rot="-5400000">
              <a:off x="436385" y="452780"/>
              <a:ext cx="290178" cy="195107"/>
            </a:xfrm>
            <a:custGeom>
              <a:rect b="b" l="l" r="r" t="t"/>
              <a:pathLst>
                <a:path extrusionOk="0" h="1297940" w="1930400">
                  <a:moveTo>
                    <a:pt x="0" y="0"/>
                  </a:moveTo>
                  <a:lnTo>
                    <a:pt x="965200" y="1297940"/>
                  </a:lnTo>
                  <a:lnTo>
                    <a:pt x="1930400" y="0"/>
                  </a:lnTo>
                  <a:close/>
                </a:path>
              </a:pathLst>
            </a:custGeom>
            <a:solidFill>
              <a:srgbClr val="FFFFFF"/>
            </a:solidFill>
            <a:ln>
              <a:noFill/>
            </a:ln>
          </p:spPr>
        </p:sp>
      </p:grpSp>
      <p:pic>
        <p:nvPicPr>
          <p:cNvPr id="264" name="Google Shape;264;p12"/>
          <p:cNvPicPr preferRelativeResize="0"/>
          <p:nvPr/>
        </p:nvPicPr>
        <p:blipFill>
          <a:blip r:embed="rId3">
            <a:alphaModFix/>
          </a:blip>
          <a:stretch>
            <a:fillRect/>
          </a:stretch>
        </p:blipFill>
        <p:spPr>
          <a:xfrm>
            <a:off x="7012900" y="756800"/>
            <a:ext cx="10953750" cy="8857475"/>
          </a:xfrm>
          <a:prstGeom prst="rect">
            <a:avLst/>
          </a:prstGeom>
          <a:noFill/>
          <a:ln>
            <a:noFill/>
          </a:ln>
        </p:spPr>
      </p:pic>
      <p:sp>
        <p:nvSpPr>
          <p:cNvPr id="265" name="Google Shape;265;p12"/>
          <p:cNvSpPr txBox="1"/>
          <p:nvPr/>
        </p:nvSpPr>
        <p:spPr>
          <a:xfrm>
            <a:off x="1028700" y="1028700"/>
            <a:ext cx="5530200" cy="23703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Font typeface="Arial"/>
              <a:buNone/>
            </a:pPr>
            <a:r>
              <a:rPr lang="en-US" sz="7000">
                <a:solidFill>
                  <a:srgbClr val="0E2C4B"/>
                </a:solidFill>
              </a:rPr>
              <a:t>Bentuk</a:t>
            </a:r>
            <a:r>
              <a:rPr lang="en-US" sz="7000">
                <a:solidFill>
                  <a:srgbClr val="0E2C4B"/>
                </a:solidFill>
              </a:rPr>
              <a:t> </a:t>
            </a:r>
            <a:r>
              <a:rPr lang="en-US" sz="7000">
                <a:solidFill>
                  <a:srgbClr val="F36825"/>
                </a:solidFill>
              </a:rPr>
              <a:t>Churn </a:t>
            </a:r>
            <a:r>
              <a:rPr lang="en-US" sz="7000">
                <a:solidFill>
                  <a:srgbClr val="0E2C4B"/>
                </a:solidFill>
              </a:rPr>
              <a:t>yang baik </a:t>
            </a:r>
            <a:r>
              <a:rPr lang="en-US" sz="7000">
                <a:solidFill>
                  <a:srgbClr val="F36825"/>
                </a:solidFill>
              </a:rPr>
              <a:t> </a:t>
            </a:r>
            <a:endParaRPr/>
          </a:p>
        </p:txBody>
      </p:sp>
      <p:sp>
        <p:nvSpPr>
          <p:cNvPr id="266" name="Google Shape;266;p12"/>
          <p:cNvSpPr txBox="1"/>
          <p:nvPr/>
        </p:nvSpPr>
        <p:spPr>
          <a:xfrm>
            <a:off x="7170800" y="9118600"/>
            <a:ext cx="798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rPr>
              <a:t>*contoh bersumber dari https://www.profitwell.com/customer-churn/analysis</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grpSp>
        <p:nvGrpSpPr>
          <p:cNvPr id="271" name="Google Shape;271;p11"/>
          <p:cNvGrpSpPr/>
          <p:nvPr/>
        </p:nvGrpSpPr>
        <p:grpSpPr>
          <a:xfrm>
            <a:off x="9144000" y="1898591"/>
            <a:ext cx="7960950" cy="3658650"/>
            <a:chOff x="0" y="0"/>
            <a:chExt cx="10614600" cy="4878200"/>
          </a:xfrm>
        </p:grpSpPr>
        <p:sp>
          <p:nvSpPr>
            <p:cNvPr id="272" name="Google Shape;272;p11"/>
            <p:cNvSpPr txBox="1"/>
            <p:nvPr/>
          </p:nvSpPr>
          <p:spPr>
            <a:xfrm>
              <a:off x="0" y="0"/>
              <a:ext cx="10614600" cy="2832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900">
                  <a:solidFill>
                    <a:srgbClr val="0E2C4B"/>
                  </a:solidFill>
                </a:rPr>
                <a:t>Identifikasi</a:t>
              </a:r>
              <a:r>
                <a:rPr b="0" i="0" lang="en-US" sz="6900" u="none" cap="none" strike="noStrike">
                  <a:solidFill>
                    <a:srgbClr val="0E2C4B"/>
                  </a:solidFill>
                  <a:latin typeface="Arial"/>
                  <a:ea typeface="Arial"/>
                  <a:cs typeface="Arial"/>
                  <a:sym typeface="Arial"/>
                </a:rPr>
                <a:t> </a:t>
              </a:r>
              <a:r>
                <a:rPr lang="en-US" sz="6900">
                  <a:solidFill>
                    <a:srgbClr val="F36825"/>
                  </a:solidFill>
                </a:rPr>
                <a:t>Dataset Churn</a:t>
              </a:r>
              <a:endParaRPr sz="1300"/>
            </a:p>
          </p:txBody>
        </p:sp>
        <p:sp>
          <p:nvSpPr>
            <p:cNvPr id="273" name="Google Shape;273;p11"/>
            <p:cNvSpPr txBox="1"/>
            <p:nvPr/>
          </p:nvSpPr>
          <p:spPr>
            <a:xfrm>
              <a:off x="0" y="3597800"/>
              <a:ext cx="10614600" cy="1280400"/>
            </a:xfrm>
            <a:prstGeom prst="rect">
              <a:avLst/>
            </a:prstGeom>
            <a:noFill/>
            <a:ln>
              <a:noFill/>
            </a:ln>
          </p:spPr>
          <p:txBody>
            <a:bodyPr anchorCtr="0" anchor="t" bIns="0" lIns="0" spcFirstLastPara="1" rIns="0" wrap="square" tIns="0">
              <a:spAutoFit/>
            </a:bodyPr>
            <a:lstStyle/>
            <a:p>
              <a:pPr indent="0" lvl="0" marL="0" marR="0" rtl="0" algn="l">
                <a:lnSpc>
                  <a:spcPct val="139954"/>
                </a:lnSpc>
                <a:spcBef>
                  <a:spcPts val="0"/>
                </a:spcBef>
                <a:spcAft>
                  <a:spcPts val="0"/>
                </a:spcAft>
                <a:buNone/>
              </a:pPr>
              <a:r>
                <a:rPr lang="en-US" sz="2600">
                  <a:solidFill>
                    <a:srgbClr val="0E2C4B"/>
                  </a:solidFill>
                </a:rPr>
                <a:t>Sumber : https://www.kaggle.com/shubh0799/churn-modelling</a:t>
              </a:r>
              <a:endParaRPr sz="2600"/>
            </a:p>
          </p:txBody>
        </p:sp>
      </p:grpSp>
      <p:pic>
        <p:nvPicPr>
          <p:cNvPr id="274" name="Google Shape;274;p11"/>
          <p:cNvPicPr preferRelativeResize="0"/>
          <p:nvPr/>
        </p:nvPicPr>
        <p:blipFill rotWithShape="1">
          <a:blip r:embed="rId3">
            <a:alphaModFix/>
          </a:blip>
          <a:srcRect b="0" l="0" r="0" t="0"/>
          <a:stretch/>
        </p:blipFill>
        <p:spPr>
          <a:xfrm>
            <a:off x="591500" y="2844606"/>
            <a:ext cx="7961001" cy="5697094"/>
          </a:xfrm>
          <a:prstGeom prst="rect">
            <a:avLst/>
          </a:prstGeom>
          <a:noFill/>
          <a:ln>
            <a:noFill/>
          </a:ln>
        </p:spPr>
      </p:pic>
      <p:pic>
        <p:nvPicPr>
          <p:cNvPr id="275" name="Google Shape;275;p11"/>
          <p:cNvPicPr preferRelativeResize="0"/>
          <p:nvPr/>
        </p:nvPicPr>
        <p:blipFill>
          <a:blip r:embed="rId4">
            <a:alphaModFix/>
          </a:blip>
          <a:stretch>
            <a:fillRect/>
          </a:stretch>
        </p:blipFill>
        <p:spPr>
          <a:xfrm>
            <a:off x="343550" y="198550"/>
            <a:ext cx="2431426" cy="18038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3F4"/>
        </a:solidFill>
      </p:bgPr>
    </p:bg>
    <p:spTree>
      <p:nvGrpSpPr>
        <p:cNvPr id="279" name="Shape 279"/>
        <p:cNvGrpSpPr/>
        <p:nvPr/>
      </p:nvGrpSpPr>
      <p:grpSpPr>
        <a:xfrm>
          <a:off x="0" y="0"/>
          <a:ext cx="0" cy="0"/>
          <a:chOff x="0" y="0"/>
          <a:chExt cx="0" cy="0"/>
        </a:xfrm>
      </p:grpSpPr>
      <p:pic>
        <p:nvPicPr>
          <p:cNvPr id="280" name="Google Shape;280;p7"/>
          <p:cNvPicPr preferRelativeResize="0"/>
          <p:nvPr/>
        </p:nvPicPr>
        <p:blipFill rotWithShape="1">
          <a:blip r:embed="rId3">
            <a:alphaModFix amt="51000"/>
          </a:blip>
          <a:srcRect b="0" l="0" r="0" t="0"/>
          <a:stretch/>
        </p:blipFill>
        <p:spPr>
          <a:xfrm>
            <a:off x="6461347" y="8584208"/>
            <a:ext cx="3651821" cy="1267486"/>
          </a:xfrm>
          <a:prstGeom prst="rect">
            <a:avLst/>
          </a:prstGeom>
          <a:noFill/>
          <a:ln>
            <a:noFill/>
          </a:ln>
        </p:spPr>
      </p:pic>
      <p:sp>
        <p:nvSpPr>
          <p:cNvPr id="281" name="Google Shape;281;p7"/>
          <p:cNvSpPr txBox="1"/>
          <p:nvPr/>
        </p:nvSpPr>
        <p:spPr>
          <a:xfrm>
            <a:off x="7077188" y="1028700"/>
            <a:ext cx="10182149" cy="1077525"/>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000">
                <a:solidFill>
                  <a:srgbClr val="0E2C4B"/>
                </a:solidFill>
              </a:rPr>
              <a:t>Deskripsi </a:t>
            </a:r>
            <a:r>
              <a:rPr lang="en-US" sz="7000">
                <a:solidFill>
                  <a:srgbClr val="F36825"/>
                </a:solidFill>
              </a:rPr>
              <a:t>Dataset Churn</a:t>
            </a:r>
            <a:endParaRPr sz="7000">
              <a:solidFill>
                <a:srgbClr val="0E2C4B"/>
              </a:solidFill>
            </a:endParaRPr>
          </a:p>
        </p:txBody>
      </p:sp>
      <p:sp>
        <p:nvSpPr>
          <p:cNvPr id="282" name="Google Shape;282;p7"/>
          <p:cNvSpPr txBox="1"/>
          <p:nvPr/>
        </p:nvSpPr>
        <p:spPr>
          <a:xfrm>
            <a:off x="9605225" y="2569327"/>
            <a:ext cx="7969500" cy="6025800"/>
          </a:xfrm>
          <a:prstGeom prst="rect">
            <a:avLst/>
          </a:prstGeom>
          <a:noFill/>
          <a:ln>
            <a:noFill/>
          </a:ln>
        </p:spPr>
        <p:txBody>
          <a:bodyPr anchorCtr="0" anchor="t" bIns="0" lIns="0" spcFirstLastPara="1" rIns="0" wrap="square" tIns="0">
            <a:spAutoFit/>
          </a:bodyPr>
          <a:lstStyle/>
          <a:p>
            <a:pPr indent="-368300" lvl="0" marL="457200" marR="0" rtl="0" algn="l">
              <a:lnSpc>
                <a:spcPct val="139954"/>
              </a:lnSpc>
              <a:spcBef>
                <a:spcPts val="0"/>
              </a:spcBef>
              <a:spcAft>
                <a:spcPts val="0"/>
              </a:spcAft>
              <a:buClr>
                <a:srgbClr val="0E2C4B"/>
              </a:buClr>
              <a:buSzPts val="2200"/>
              <a:buChar char="❏"/>
            </a:pPr>
            <a:r>
              <a:rPr lang="en-US" sz="2200">
                <a:solidFill>
                  <a:srgbClr val="0E2C4B"/>
                </a:solidFill>
              </a:rPr>
              <a:t>Dataset memiliki 14 kolom. Kolom terakhir adalah variabel dependen ['Exited']. Angka 1 di kolom itu </a:t>
            </a:r>
            <a:r>
              <a:rPr lang="en-US" sz="2200">
                <a:solidFill>
                  <a:srgbClr val="0E2C4B"/>
                </a:solidFill>
              </a:rPr>
              <a:t>memberitahu</a:t>
            </a:r>
            <a:r>
              <a:rPr lang="en-US" sz="2200">
                <a:solidFill>
                  <a:srgbClr val="0E2C4B"/>
                </a:solidFill>
              </a:rPr>
              <a:t> kita bahwa pelanggan telah meninggalkan bank [churn].</a:t>
            </a:r>
            <a:endParaRPr sz="2200">
              <a:solidFill>
                <a:srgbClr val="0E2C4B"/>
              </a:solidFill>
            </a:endParaRPr>
          </a:p>
          <a:p>
            <a:pPr indent="-368300" lvl="0" marL="457200" marR="0" rtl="0" algn="l">
              <a:lnSpc>
                <a:spcPct val="139954"/>
              </a:lnSpc>
              <a:spcBef>
                <a:spcPts val="0"/>
              </a:spcBef>
              <a:spcAft>
                <a:spcPts val="0"/>
              </a:spcAft>
              <a:buClr>
                <a:srgbClr val="0E2C4B"/>
              </a:buClr>
              <a:buSzPts val="2200"/>
              <a:buChar char="❏"/>
            </a:pPr>
            <a:r>
              <a:rPr lang="en-US" sz="2200">
                <a:solidFill>
                  <a:srgbClr val="0E2C4B"/>
                </a:solidFill>
              </a:rPr>
              <a:t>Kita dapat melihat bahwa bank beroperasi di 3 negara [Prancis, Spanyol dan Jerman].</a:t>
            </a:r>
            <a:endParaRPr sz="2200">
              <a:solidFill>
                <a:srgbClr val="0E2C4B"/>
              </a:solidFill>
            </a:endParaRPr>
          </a:p>
          <a:p>
            <a:pPr indent="-368300" lvl="0" marL="457200" marR="0" rtl="0" algn="l">
              <a:lnSpc>
                <a:spcPct val="139954"/>
              </a:lnSpc>
              <a:spcBef>
                <a:spcPts val="0"/>
              </a:spcBef>
              <a:spcAft>
                <a:spcPts val="0"/>
              </a:spcAft>
              <a:buClr>
                <a:srgbClr val="0E2C4B"/>
              </a:buClr>
              <a:buSzPts val="2200"/>
              <a:buChar char="❏"/>
            </a:pPr>
            <a:r>
              <a:rPr lang="en-US" sz="2200">
                <a:solidFill>
                  <a:srgbClr val="0E2C4B"/>
                </a:solidFill>
              </a:rPr>
              <a:t>Kolom [‘NumOfProducts’] mengacu pada jumlah layanan yang telah dimanfaatkan oleh pelanggan oleh bank, misalnya pinjaman, kartu kredit, rekening tabungan, dll.</a:t>
            </a:r>
            <a:endParaRPr sz="2200">
              <a:solidFill>
                <a:srgbClr val="0E2C4B"/>
              </a:solidFill>
            </a:endParaRPr>
          </a:p>
          <a:p>
            <a:pPr indent="-368300" lvl="0" marL="457200" marR="0" rtl="0" algn="l">
              <a:lnSpc>
                <a:spcPct val="139954"/>
              </a:lnSpc>
              <a:spcBef>
                <a:spcPts val="0"/>
              </a:spcBef>
              <a:spcAft>
                <a:spcPts val="0"/>
              </a:spcAft>
              <a:buClr>
                <a:srgbClr val="0E2C4B"/>
              </a:buClr>
              <a:buSzPts val="2200"/>
              <a:buChar char="❏"/>
            </a:pPr>
            <a:r>
              <a:rPr lang="en-US" sz="2200">
                <a:solidFill>
                  <a:srgbClr val="0E2C4B"/>
                </a:solidFill>
              </a:rPr>
              <a:t>[‘Tenure’] atau jangka waktu mengacu pada jumlah tahun pelanggan telah bersama dengan  bank tersebut.</a:t>
            </a:r>
            <a:endParaRPr sz="2200">
              <a:solidFill>
                <a:srgbClr val="0E2C4B"/>
              </a:solidFill>
            </a:endParaRPr>
          </a:p>
          <a:p>
            <a:pPr indent="-368300" lvl="0" marL="457200" marR="0" rtl="0" algn="l">
              <a:lnSpc>
                <a:spcPct val="139954"/>
              </a:lnSpc>
              <a:spcBef>
                <a:spcPts val="0"/>
              </a:spcBef>
              <a:spcAft>
                <a:spcPts val="0"/>
              </a:spcAft>
              <a:buClr>
                <a:srgbClr val="0E2C4B"/>
              </a:buClr>
              <a:buSzPts val="2200"/>
              <a:buChar char="❏"/>
            </a:pPr>
            <a:r>
              <a:rPr lang="en-US" sz="2200">
                <a:solidFill>
                  <a:srgbClr val="0E2C4B"/>
                </a:solidFill>
              </a:rPr>
              <a:t>Kita dapat melihat bahwa ada jenis objek data di kolom [‘Gender’] dan [‘Geography’]. Kemungkinan kita harus merubahnya menjadi numerik.</a:t>
            </a:r>
            <a:endParaRPr sz="2200">
              <a:solidFill>
                <a:srgbClr val="0E2C4B"/>
              </a:solidFill>
            </a:endParaRPr>
          </a:p>
        </p:txBody>
      </p:sp>
      <p:pic>
        <p:nvPicPr>
          <p:cNvPr id="283" name="Google Shape;283;p7"/>
          <p:cNvPicPr preferRelativeResize="0"/>
          <p:nvPr/>
        </p:nvPicPr>
        <p:blipFill rotWithShape="1">
          <a:blip r:embed="rId4">
            <a:alphaModFix/>
          </a:blip>
          <a:srcRect b="14848" l="7853" r="64878" t="44537"/>
          <a:stretch/>
        </p:blipFill>
        <p:spPr>
          <a:xfrm>
            <a:off x="361050" y="1347925"/>
            <a:ext cx="6304627" cy="8503774"/>
          </a:xfrm>
          <a:prstGeom prst="rect">
            <a:avLst/>
          </a:prstGeom>
          <a:noFill/>
          <a:ln>
            <a:noFill/>
          </a:ln>
        </p:spPr>
      </p:pic>
      <p:pic>
        <p:nvPicPr>
          <p:cNvPr id="284" name="Google Shape;284;p7"/>
          <p:cNvPicPr preferRelativeResize="0"/>
          <p:nvPr/>
        </p:nvPicPr>
        <p:blipFill>
          <a:blip r:embed="rId5">
            <a:alphaModFix/>
          </a:blip>
          <a:stretch>
            <a:fillRect/>
          </a:stretch>
        </p:blipFill>
        <p:spPr>
          <a:xfrm>
            <a:off x="15395650" y="8047825"/>
            <a:ext cx="2431426" cy="1803874"/>
          </a:xfrm>
          <a:prstGeom prst="rect">
            <a:avLst/>
          </a:prstGeom>
          <a:noFill/>
          <a:ln>
            <a:noFill/>
          </a:ln>
        </p:spPr>
      </p:pic>
      <p:pic>
        <p:nvPicPr>
          <p:cNvPr id="285" name="Google Shape;285;p7"/>
          <p:cNvPicPr preferRelativeResize="0"/>
          <p:nvPr/>
        </p:nvPicPr>
        <p:blipFill rotWithShape="1">
          <a:blip r:embed="rId6">
            <a:alphaModFix/>
          </a:blip>
          <a:srcRect b="0" l="0" r="0" t="0"/>
          <a:stretch/>
        </p:blipFill>
        <p:spPr>
          <a:xfrm>
            <a:off x="6965076" y="7173424"/>
            <a:ext cx="2265461" cy="18038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13"/>
          <p:cNvSpPr txBox="1"/>
          <p:nvPr/>
        </p:nvSpPr>
        <p:spPr>
          <a:xfrm>
            <a:off x="1028700" y="1028700"/>
            <a:ext cx="10562400" cy="7695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5000">
                <a:solidFill>
                  <a:srgbClr val="0E2C4B"/>
                </a:solidFill>
              </a:rPr>
              <a:t>Tipe </a:t>
            </a:r>
            <a:r>
              <a:rPr lang="en-US" sz="5000">
                <a:solidFill>
                  <a:srgbClr val="F36825"/>
                </a:solidFill>
              </a:rPr>
              <a:t>Dataset Churn</a:t>
            </a:r>
            <a:r>
              <a:rPr i="1" lang="en-US" sz="5000">
                <a:solidFill>
                  <a:srgbClr val="F36825"/>
                </a:solidFill>
              </a:rPr>
              <a:t> </a:t>
            </a:r>
            <a:endParaRPr/>
          </a:p>
        </p:txBody>
      </p:sp>
      <p:pic>
        <p:nvPicPr>
          <p:cNvPr id="291" name="Google Shape;291;p13"/>
          <p:cNvPicPr preferRelativeResize="0"/>
          <p:nvPr/>
        </p:nvPicPr>
        <p:blipFill>
          <a:blip r:embed="rId3">
            <a:alphaModFix/>
          </a:blip>
          <a:stretch>
            <a:fillRect/>
          </a:stretch>
        </p:blipFill>
        <p:spPr>
          <a:xfrm>
            <a:off x="15703975" y="114450"/>
            <a:ext cx="2431426" cy="1803874"/>
          </a:xfrm>
          <a:prstGeom prst="rect">
            <a:avLst/>
          </a:prstGeom>
          <a:noFill/>
          <a:ln>
            <a:noFill/>
          </a:ln>
        </p:spPr>
      </p:pic>
      <p:graphicFrame>
        <p:nvGraphicFramePr>
          <p:cNvPr id="292" name="Google Shape;292;p13"/>
          <p:cNvGraphicFramePr/>
          <p:nvPr/>
        </p:nvGraphicFramePr>
        <p:xfrm>
          <a:off x="952500" y="1994525"/>
          <a:ext cx="3000000" cy="3000000"/>
        </p:xfrm>
        <a:graphic>
          <a:graphicData uri="http://schemas.openxmlformats.org/drawingml/2006/table">
            <a:tbl>
              <a:tblPr>
                <a:noFill/>
                <a:tableStyleId>{20D5D058-58F2-49C9-ABC0-76B3763A652C}</a:tableStyleId>
              </a:tblPr>
              <a:tblGrid>
                <a:gridCol w="8191500"/>
                <a:gridCol w="8191500"/>
              </a:tblGrid>
              <a:tr h="381000">
                <a:tc>
                  <a:txBody>
                    <a:bodyPr/>
                    <a:lstStyle/>
                    <a:p>
                      <a:pPr indent="0" lvl="0" marL="0" rtl="0" algn="ctr">
                        <a:spcBef>
                          <a:spcPts val="0"/>
                        </a:spcBef>
                        <a:spcAft>
                          <a:spcPts val="0"/>
                        </a:spcAft>
                        <a:buNone/>
                      </a:pPr>
                      <a:r>
                        <a:rPr b="1" lang="en-US" sz="2300"/>
                        <a:t>KOLOM </a:t>
                      </a:r>
                      <a:endParaRPr b="1" sz="2300"/>
                    </a:p>
                  </a:txBody>
                  <a:tcPr marT="91425" marB="91425" marR="91425" marL="91425">
                    <a:solidFill>
                      <a:srgbClr val="FF9900"/>
                    </a:solidFill>
                  </a:tcPr>
                </a:tc>
                <a:tc>
                  <a:txBody>
                    <a:bodyPr/>
                    <a:lstStyle/>
                    <a:p>
                      <a:pPr indent="0" lvl="0" marL="0" rtl="0" algn="ctr">
                        <a:spcBef>
                          <a:spcPts val="0"/>
                        </a:spcBef>
                        <a:spcAft>
                          <a:spcPts val="0"/>
                        </a:spcAft>
                        <a:buNone/>
                      </a:pPr>
                      <a:r>
                        <a:rPr b="1" lang="en-US" sz="2300"/>
                        <a:t>TIPE DATASET</a:t>
                      </a:r>
                      <a:endParaRPr b="1" sz="2300"/>
                    </a:p>
                  </a:txBody>
                  <a:tcPr marT="91425" marB="91425" marR="91425" marL="91425">
                    <a:solidFill>
                      <a:srgbClr val="FF9900"/>
                    </a:solidFill>
                  </a:tcPr>
                </a:tc>
              </a:tr>
              <a:tr h="381000">
                <a:tc>
                  <a:txBody>
                    <a:bodyPr/>
                    <a:lstStyle/>
                    <a:p>
                      <a:pPr indent="0" lvl="0" marL="0" rtl="0" algn="ctr">
                        <a:spcBef>
                          <a:spcPts val="0"/>
                        </a:spcBef>
                        <a:spcAft>
                          <a:spcPts val="0"/>
                        </a:spcAft>
                        <a:buNone/>
                      </a:pPr>
                      <a:r>
                        <a:rPr lang="en-US" sz="2000"/>
                        <a:t>RowNumber</a:t>
                      </a:r>
                      <a:endParaRPr sz="2000"/>
                    </a:p>
                  </a:txBody>
                  <a:tcPr marT="91425" marB="91425" marR="91425" marL="91425"/>
                </a:tc>
                <a:tc>
                  <a:txBody>
                    <a:bodyPr/>
                    <a:lstStyle/>
                    <a:p>
                      <a:pPr indent="0" lvl="0" marL="0" rtl="0" algn="ctr">
                        <a:spcBef>
                          <a:spcPts val="0"/>
                        </a:spcBef>
                        <a:spcAft>
                          <a:spcPts val="0"/>
                        </a:spcAft>
                        <a:buNone/>
                      </a:pPr>
                      <a:r>
                        <a:rPr lang="en-US" sz="2000"/>
                        <a:t>Integer</a:t>
                      </a:r>
                      <a:endParaRPr sz="2000"/>
                    </a:p>
                  </a:txBody>
                  <a:tcPr marT="91425" marB="91425" marR="91425" marL="91425"/>
                </a:tc>
              </a:tr>
              <a:tr h="381000">
                <a:tc>
                  <a:txBody>
                    <a:bodyPr/>
                    <a:lstStyle/>
                    <a:p>
                      <a:pPr indent="0" lvl="0" marL="0" rtl="0" algn="ctr">
                        <a:spcBef>
                          <a:spcPts val="0"/>
                        </a:spcBef>
                        <a:spcAft>
                          <a:spcPts val="0"/>
                        </a:spcAft>
                        <a:buNone/>
                      </a:pPr>
                      <a:r>
                        <a:rPr lang="en-US" sz="2000"/>
                        <a:t>CustomerId</a:t>
                      </a:r>
                      <a:endParaRPr sz="2000"/>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US" sz="2000">
                          <a:solidFill>
                            <a:schemeClr val="dk1"/>
                          </a:solidFill>
                        </a:rPr>
                        <a:t>Integer</a:t>
                      </a:r>
                      <a:endParaRPr sz="2000"/>
                    </a:p>
                  </a:txBody>
                  <a:tcPr marT="91425" marB="91425" marR="91425" marL="91425"/>
                </a:tc>
              </a:tr>
              <a:tr h="381000">
                <a:tc>
                  <a:txBody>
                    <a:bodyPr/>
                    <a:lstStyle/>
                    <a:p>
                      <a:pPr indent="0" lvl="0" marL="0" rtl="0" algn="ctr">
                        <a:spcBef>
                          <a:spcPts val="0"/>
                        </a:spcBef>
                        <a:spcAft>
                          <a:spcPts val="0"/>
                        </a:spcAft>
                        <a:buNone/>
                      </a:pPr>
                      <a:r>
                        <a:rPr lang="en-US" sz="2000"/>
                        <a:t>Surname</a:t>
                      </a:r>
                      <a:endParaRPr sz="2000"/>
                    </a:p>
                  </a:txBody>
                  <a:tcPr marT="91425" marB="91425" marR="91425" marL="91425"/>
                </a:tc>
                <a:tc>
                  <a:txBody>
                    <a:bodyPr/>
                    <a:lstStyle/>
                    <a:p>
                      <a:pPr indent="0" lvl="0" marL="0" rtl="0" algn="ctr">
                        <a:spcBef>
                          <a:spcPts val="0"/>
                        </a:spcBef>
                        <a:spcAft>
                          <a:spcPts val="0"/>
                        </a:spcAft>
                        <a:buNone/>
                      </a:pPr>
                      <a:r>
                        <a:rPr lang="en-US" sz="2000"/>
                        <a:t>Object</a:t>
                      </a:r>
                      <a:endParaRPr sz="2000"/>
                    </a:p>
                  </a:txBody>
                  <a:tcPr marT="91425" marB="91425" marR="91425" marL="91425"/>
                </a:tc>
              </a:tr>
              <a:tr h="381000">
                <a:tc>
                  <a:txBody>
                    <a:bodyPr/>
                    <a:lstStyle/>
                    <a:p>
                      <a:pPr indent="0" lvl="0" marL="0" rtl="0" algn="ctr">
                        <a:spcBef>
                          <a:spcPts val="0"/>
                        </a:spcBef>
                        <a:spcAft>
                          <a:spcPts val="0"/>
                        </a:spcAft>
                        <a:buNone/>
                      </a:pPr>
                      <a:r>
                        <a:rPr lang="en-US" sz="2000"/>
                        <a:t>CreditScore</a:t>
                      </a:r>
                      <a:endParaRPr sz="2000"/>
                    </a:p>
                  </a:txBody>
                  <a:tcPr marT="91425" marB="91425" marR="91425" marL="91425"/>
                </a:tc>
                <a:tc>
                  <a:txBody>
                    <a:bodyPr/>
                    <a:lstStyle/>
                    <a:p>
                      <a:pPr indent="0" lvl="0" marL="0" rtl="0" algn="ctr">
                        <a:spcBef>
                          <a:spcPts val="0"/>
                        </a:spcBef>
                        <a:spcAft>
                          <a:spcPts val="0"/>
                        </a:spcAft>
                        <a:buNone/>
                      </a:pPr>
                      <a:r>
                        <a:rPr lang="en-US" sz="2000"/>
                        <a:t>Integer</a:t>
                      </a:r>
                      <a:endParaRPr sz="2000"/>
                    </a:p>
                  </a:txBody>
                  <a:tcPr marT="91425" marB="91425" marR="91425" marL="91425"/>
                </a:tc>
              </a:tr>
              <a:tr h="381000">
                <a:tc>
                  <a:txBody>
                    <a:bodyPr/>
                    <a:lstStyle/>
                    <a:p>
                      <a:pPr indent="0" lvl="0" marL="0" rtl="0" algn="ctr">
                        <a:spcBef>
                          <a:spcPts val="0"/>
                        </a:spcBef>
                        <a:spcAft>
                          <a:spcPts val="0"/>
                        </a:spcAft>
                        <a:buNone/>
                      </a:pPr>
                      <a:r>
                        <a:rPr lang="en-US" sz="2000"/>
                        <a:t>Geography</a:t>
                      </a:r>
                      <a:endParaRPr sz="2000"/>
                    </a:p>
                  </a:txBody>
                  <a:tcPr marT="91425" marB="91425" marR="91425" marL="91425"/>
                </a:tc>
                <a:tc>
                  <a:txBody>
                    <a:bodyPr/>
                    <a:lstStyle/>
                    <a:p>
                      <a:pPr indent="0" lvl="0" marL="0" rtl="0" algn="ctr">
                        <a:spcBef>
                          <a:spcPts val="0"/>
                        </a:spcBef>
                        <a:spcAft>
                          <a:spcPts val="0"/>
                        </a:spcAft>
                        <a:buNone/>
                      </a:pPr>
                      <a:r>
                        <a:rPr lang="en-US" sz="2000"/>
                        <a:t>Object</a:t>
                      </a:r>
                      <a:endParaRPr sz="2000"/>
                    </a:p>
                  </a:txBody>
                  <a:tcPr marT="91425" marB="91425" marR="91425" marL="91425"/>
                </a:tc>
              </a:tr>
              <a:tr h="381000">
                <a:tc>
                  <a:txBody>
                    <a:bodyPr/>
                    <a:lstStyle/>
                    <a:p>
                      <a:pPr indent="0" lvl="0" marL="0" rtl="0" algn="ctr">
                        <a:spcBef>
                          <a:spcPts val="0"/>
                        </a:spcBef>
                        <a:spcAft>
                          <a:spcPts val="0"/>
                        </a:spcAft>
                        <a:buNone/>
                      </a:pPr>
                      <a:r>
                        <a:rPr lang="en-US" sz="2000"/>
                        <a:t>Gender</a:t>
                      </a:r>
                      <a:endParaRPr sz="2000"/>
                    </a:p>
                  </a:txBody>
                  <a:tcPr marT="91425" marB="91425" marR="91425" marL="91425"/>
                </a:tc>
                <a:tc>
                  <a:txBody>
                    <a:bodyPr/>
                    <a:lstStyle/>
                    <a:p>
                      <a:pPr indent="0" lvl="0" marL="0" rtl="0" algn="ctr">
                        <a:spcBef>
                          <a:spcPts val="0"/>
                        </a:spcBef>
                        <a:spcAft>
                          <a:spcPts val="0"/>
                        </a:spcAft>
                        <a:buNone/>
                      </a:pPr>
                      <a:r>
                        <a:rPr lang="en-US" sz="2000"/>
                        <a:t>Object</a:t>
                      </a:r>
                      <a:endParaRPr sz="2000"/>
                    </a:p>
                  </a:txBody>
                  <a:tcPr marT="91425" marB="91425" marR="91425" marL="91425"/>
                </a:tc>
              </a:tr>
              <a:tr h="381000">
                <a:tc>
                  <a:txBody>
                    <a:bodyPr/>
                    <a:lstStyle/>
                    <a:p>
                      <a:pPr indent="0" lvl="0" marL="0" rtl="0" algn="ctr">
                        <a:spcBef>
                          <a:spcPts val="0"/>
                        </a:spcBef>
                        <a:spcAft>
                          <a:spcPts val="0"/>
                        </a:spcAft>
                        <a:buNone/>
                      </a:pPr>
                      <a:r>
                        <a:rPr lang="en-US" sz="2000"/>
                        <a:t>Age </a:t>
                      </a:r>
                      <a:endParaRPr sz="2000"/>
                    </a:p>
                  </a:txBody>
                  <a:tcPr marT="91425" marB="91425" marR="91425" marL="91425"/>
                </a:tc>
                <a:tc>
                  <a:txBody>
                    <a:bodyPr/>
                    <a:lstStyle/>
                    <a:p>
                      <a:pPr indent="0" lvl="0" marL="0" rtl="0" algn="ctr">
                        <a:spcBef>
                          <a:spcPts val="0"/>
                        </a:spcBef>
                        <a:spcAft>
                          <a:spcPts val="0"/>
                        </a:spcAft>
                        <a:buNone/>
                      </a:pPr>
                      <a:r>
                        <a:rPr lang="en-US" sz="2000"/>
                        <a:t>Integer</a:t>
                      </a:r>
                      <a:endParaRPr sz="2000"/>
                    </a:p>
                  </a:txBody>
                  <a:tcPr marT="91425" marB="91425" marR="91425" marL="91425"/>
                </a:tc>
              </a:tr>
              <a:tr h="381000">
                <a:tc>
                  <a:txBody>
                    <a:bodyPr/>
                    <a:lstStyle/>
                    <a:p>
                      <a:pPr indent="0" lvl="0" marL="0" rtl="0" algn="ctr">
                        <a:spcBef>
                          <a:spcPts val="0"/>
                        </a:spcBef>
                        <a:spcAft>
                          <a:spcPts val="0"/>
                        </a:spcAft>
                        <a:buNone/>
                      </a:pPr>
                      <a:r>
                        <a:rPr lang="en-US" sz="2000"/>
                        <a:t>Tenure</a:t>
                      </a:r>
                      <a:endParaRPr sz="2000"/>
                    </a:p>
                  </a:txBody>
                  <a:tcPr marT="91425" marB="91425" marR="91425" marL="91425"/>
                </a:tc>
                <a:tc>
                  <a:txBody>
                    <a:bodyPr/>
                    <a:lstStyle/>
                    <a:p>
                      <a:pPr indent="0" lvl="0" marL="0" rtl="0" algn="ctr">
                        <a:spcBef>
                          <a:spcPts val="0"/>
                        </a:spcBef>
                        <a:spcAft>
                          <a:spcPts val="0"/>
                        </a:spcAft>
                        <a:buNone/>
                      </a:pPr>
                      <a:r>
                        <a:rPr lang="en-US" sz="2000"/>
                        <a:t>Integer</a:t>
                      </a:r>
                      <a:endParaRPr sz="2000"/>
                    </a:p>
                  </a:txBody>
                  <a:tcPr marT="91425" marB="91425" marR="91425" marL="91425"/>
                </a:tc>
              </a:tr>
              <a:tr h="381000">
                <a:tc>
                  <a:txBody>
                    <a:bodyPr/>
                    <a:lstStyle/>
                    <a:p>
                      <a:pPr indent="0" lvl="0" marL="0" rtl="0" algn="ctr">
                        <a:spcBef>
                          <a:spcPts val="0"/>
                        </a:spcBef>
                        <a:spcAft>
                          <a:spcPts val="0"/>
                        </a:spcAft>
                        <a:buNone/>
                      </a:pPr>
                      <a:r>
                        <a:rPr lang="en-US" sz="2000"/>
                        <a:t>Balance</a:t>
                      </a:r>
                      <a:endParaRPr sz="2000"/>
                    </a:p>
                  </a:txBody>
                  <a:tcPr marT="91425" marB="91425" marR="91425" marL="91425"/>
                </a:tc>
                <a:tc>
                  <a:txBody>
                    <a:bodyPr/>
                    <a:lstStyle/>
                    <a:p>
                      <a:pPr indent="0" lvl="0" marL="0" rtl="0" algn="ctr">
                        <a:spcBef>
                          <a:spcPts val="0"/>
                        </a:spcBef>
                        <a:spcAft>
                          <a:spcPts val="0"/>
                        </a:spcAft>
                        <a:buNone/>
                      </a:pPr>
                      <a:r>
                        <a:rPr lang="en-US" sz="2000"/>
                        <a:t>Float</a:t>
                      </a:r>
                      <a:endParaRPr sz="2000"/>
                    </a:p>
                  </a:txBody>
                  <a:tcPr marT="91425" marB="91425" marR="91425" marL="91425"/>
                </a:tc>
              </a:tr>
              <a:tr h="381000">
                <a:tc>
                  <a:txBody>
                    <a:bodyPr/>
                    <a:lstStyle/>
                    <a:p>
                      <a:pPr indent="0" lvl="0" marL="0" rtl="0" algn="ctr">
                        <a:spcBef>
                          <a:spcPts val="0"/>
                        </a:spcBef>
                        <a:spcAft>
                          <a:spcPts val="0"/>
                        </a:spcAft>
                        <a:buNone/>
                      </a:pPr>
                      <a:r>
                        <a:rPr lang="en-US" sz="2000"/>
                        <a:t>NumOfProducts</a:t>
                      </a:r>
                      <a:endParaRPr sz="2000"/>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US" sz="2000">
                          <a:solidFill>
                            <a:schemeClr val="dk1"/>
                          </a:solidFill>
                        </a:rPr>
                        <a:t>Integer</a:t>
                      </a:r>
                      <a:endParaRPr sz="2000"/>
                    </a:p>
                  </a:txBody>
                  <a:tcPr marT="91425" marB="91425" marR="91425" marL="91425"/>
                </a:tc>
              </a:tr>
              <a:tr h="381000">
                <a:tc>
                  <a:txBody>
                    <a:bodyPr/>
                    <a:lstStyle/>
                    <a:p>
                      <a:pPr indent="0" lvl="0" marL="0" rtl="0" algn="ctr">
                        <a:spcBef>
                          <a:spcPts val="0"/>
                        </a:spcBef>
                        <a:spcAft>
                          <a:spcPts val="0"/>
                        </a:spcAft>
                        <a:buNone/>
                      </a:pPr>
                      <a:r>
                        <a:rPr lang="en-US" sz="2000"/>
                        <a:t>HasCrCard</a:t>
                      </a:r>
                      <a:endParaRPr sz="2000"/>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US" sz="2000">
                          <a:solidFill>
                            <a:schemeClr val="dk1"/>
                          </a:solidFill>
                        </a:rPr>
                        <a:t>Integer</a:t>
                      </a:r>
                      <a:endParaRPr sz="2000"/>
                    </a:p>
                  </a:txBody>
                  <a:tcPr marT="91425" marB="91425" marR="91425" marL="91425"/>
                </a:tc>
              </a:tr>
              <a:tr h="381000">
                <a:tc>
                  <a:txBody>
                    <a:bodyPr/>
                    <a:lstStyle/>
                    <a:p>
                      <a:pPr indent="0" lvl="0" marL="0" rtl="0" algn="ctr">
                        <a:spcBef>
                          <a:spcPts val="0"/>
                        </a:spcBef>
                        <a:spcAft>
                          <a:spcPts val="0"/>
                        </a:spcAft>
                        <a:buNone/>
                      </a:pPr>
                      <a:r>
                        <a:rPr lang="en-US" sz="2000"/>
                        <a:t>IsActiveMember</a:t>
                      </a:r>
                      <a:endParaRPr sz="2000"/>
                    </a:p>
                  </a:txBody>
                  <a:tcPr marT="91425" marB="91425" marR="91425" marL="91425"/>
                </a:tc>
                <a:tc>
                  <a:txBody>
                    <a:bodyPr/>
                    <a:lstStyle/>
                    <a:p>
                      <a:pPr indent="0" lvl="0" marL="0" rtl="0" algn="ctr">
                        <a:spcBef>
                          <a:spcPts val="0"/>
                        </a:spcBef>
                        <a:spcAft>
                          <a:spcPts val="0"/>
                        </a:spcAft>
                        <a:buClr>
                          <a:schemeClr val="dk1"/>
                        </a:buClr>
                        <a:buSzPts val="1100"/>
                        <a:buFont typeface="Arial"/>
                        <a:buNone/>
                      </a:pPr>
                      <a:r>
                        <a:rPr lang="en-US" sz="2000">
                          <a:solidFill>
                            <a:schemeClr val="dk1"/>
                          </a:solidFill>
                        </a:rPr>
                        <a:t>Integer</a:t>
                      </a:r>
                      <a:endParaRPr sz="2000"/>
                    </a:p>
                  </a:txBody>
                  <a:tcPr marT="91425" marB="91425" marR="91425" marL="91425"/>
                </a:tc>
              </a:tr>
              <a:tr h="381000">
                <a:tc>
                  <a:txBody>
                    <a:bodyPr/>
                    <a:lstStyle/>
                    <a:p>
                      <a:pPr indent="0" lvl="0" marL="0" rtl="0" algn="ctr">
                        <a:spcBef>
                          <a:spcPts val="0"/>
                        </a:spcBef>
                        <a:spcAft>
                          <a:spcPts val="0"/>
                        </a:spcAft>
                        <a:buNone/>
                      </a:pPr>
                      <a:r>
                        <a:rPr lang="en-US" sz="2000"/>
                        <a:t>EstimatedSalary</a:t>
                      </a:r>
                      <a:endParaRPr sz="2000"/>
                    </a:p>
                  </a:txBody>
                  <a:tcPr marT="91425" marB="91425" marR="91425" marL="91425"/>
                </a:tc>
                <a:tc>
                  <a:txBody>
                    <a:bodyPr/>
                    <a:lstStyle/>
                    <a:p>
                      <a:pPr indent="0" lvl="0" marL="0" rtl="0" algn="ctr">
                        <a:spcBef>
                          <a:spcPts val="0"/>
                        </a:spcBef>
                        <a:spcAft>
                          <a:spcPts val="0"/>
                        </a:spcAft>
                        <a:buNone/>
                      </a:pPr>
                      <a:r>
                        <a:rPr lang="en-US" sz="2000"/>
                        <a:t>Float</a:t>
                      </a:r>
                      <a:endParaRPr sz="2000"/>
                    </a:p>
                  </a:txBody>
                  <a:tcPr marT="91425" marB="91425" marR="91425" marL="91425"/>
                </a:tc>
              </a:tr>
              <a:tr h="381000">
                <a:tc>
                  <a:txBody>
                    <a:bodyPr/>
                    <a:lstStyle/>
                    <a:p>
                      <a:pPr indent="0" lvl="0" marL="0" rtl="0" algn="ctr">
                        <a:spcBef>
                          <a:spcPts val="0"/>
                        </a:spcBef>
                        <a:spcAft>
                          <a:spcPts val="0"/>
                        </a:spcAft>
                        <a:buNone/>
                      </a:pPr>
                      <a:r>
                        <a:rPr lang="en-US" sz="2000"/>
                        <a:t>Exited</a:t>
                      </a:r>
                      <a:endParaRPr sz="2000"/>
                    </a:p>
                  </a:txBody>
                  <a:tcPr marT="91425" marB="91425" marR="91425" marL="91425"/>
                </a:tc>
                <a:tc>
                  <a:txBody>
                    <a:bodyPr/>
                    <a:lstStyle/>
                    <a:p>
                      <a:pPr indent="0" lvl="0" marL="0" rtl="0" algn="ctr">
                        <a:spcBef>
                          <a:spcPts val="0"/>
                        </a:spcBef>
                        <a:spcAft>
                          <a:spcPts val="0"/>
                        </a:spcAft>
                        <a:buNone/>
                      </a:pPr>
                      <a:r>
                        <a:rPr lang="en-US" sz="2000"/>
                        <a:t>Integer</a:t>
                      </a:r>
                      <a:endParaRPr sz="2000"/>
                    </a:p>
                  </a:txBody>
                  <a:tcPr marT="91425" marB="91425" marR="91425" marL="91425"/>
                </a:tc>
              </a:tr>
            </a:tbl>
          </a:graphicData>
        </a:graphic>
      </p:graphicFrame>
      <p:pic>
        <p:nvPicPr>
          <p:cNvPr id="293" name="Google Shape;293;p13"/>
          <p:cNvPicPr preferRelativeResize="0"/>
          <p:nvPr/>
        </p:nvPicPr>
        <p:blipFill rotWithShape="1">
          <a:blip r:embed="rId4">
            <a:alphaModFix/>
          </a:blip>
          <a:srcRect b="0" l="0" r="0" t="0"/>
          <a:stretch/>
        </p:blipFill>
        <p:spPr>
          <a:xfrm>
            <a:off x="76201" y="6688150"/>
            <a:ext cx="3184886" cy="33702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grpSp>
        <p:nvGrpSpPr>
          <p:cNvPr id="298" name="Google Shape;298;p14"/>
          <p:cNvGrpSpPr/>
          <p:nvPr/>
        </p:nvGrpSpPr>
        <p:grpSpPr>
          <a:xfrm>
            <a:off x="1028700" y="2517763"/>
            <a:ext cx="7607152" cy="5251474"/>
            <a:chOff x="0" y="0"/>
            <a:chExt cx="10142870" cy="7001965"/>
          </a:xfrm>
        </p:grpSpPr>
        <p:sp>
          <p:nvSpPr>
            <p:cNvPr id="299" name="Google Shape;299;p14"/>
            <p:cNvSpPr txBox="1"/>
            <p:nvPr/>
          </p:nvSpPr>
          <p:spPr>
            <a:xfrm>
              <a:off x="124998" y="0"/>
              <a:ext cx="10017872" cy="5080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US" sz="5000" u="none" cap="none" strike="noStrike">
                  <a:solidFill>
                    <a:srgbClr val="0E2C4B"/>
                  </a:solidFill>
                  <a:latin typeface="Arial"/>
                  <a:ea typeface="Arial"/>
                  <a:cs typeface="Arial"/>
                  <a:sym typeface="Arial"/>
                </a:rPr>
                <a:t>Science and technology revolutionize our lives, but memory, tradition and myth frame our response.</a:t>
              </a:r>
              <a:endParaRPr/>
            </a:p>
          </p:txBody>
        </p:sp>
        <p:sp>
          <p:nvSpPr>
            <p:cNvPr id="300" name="Google Shape;300;p14"/>
            <p:cNvSpPr/>
            <p:nvPr/>
          </p:nvSpPr>
          <p:spPr>
            <a:xfrm>
              <a:off x="0" y="6080816"/>
              <a:ext cx="5609397" cy="921149"/>
            </a:xfrm>
            <a:custGeom>
              <a:rect b="b" l="l" r="r" t="t"/>
              <a:pathLst>
                <a:path extrusionOk="0" h="660400" w="4021548">
                  <a:moveTo>
                    <a:pt x="3897087" y="660400"/>
                  </a:moveTo>
                  <a:lnTo>
                    <a:pt x="124460" y="660400"/>
                  </a:lnTo>
                  <a:cubicBezTo>
                    <a:pt x="55880" y="660400"/>
                    <a:pt x="0" y="604520"/>
                    <a:pt x="0" y="535940"/>
                  </a:cubicBezTo>
                  <a:lnTo>
                    <a:pt x="0" y="124460"/>
                  </a:lnTo>
                  <a:cubicBezTo>
                    <a:pt x="0" y="55880"/>
                    <a:pt x="55880" y="0"/>
                    <a:pt x="124460" y="0"/>
                  </a:cubicBezTo>
                  <a:lnTo>
                    <a:pt x="3897088" y="0"/>
                  </a:lnTo>
                  <a:cubicBezTo>
                    <a:pt x="3965668" y="0"/>
                    <a:pt x="4021548" y="55880"/>
                    <a:pt x="4021548" y="124460"/>
                  </a:cubicBezTo>
                  <a:lnTo>
                    <a:pt x="4021548" y="535940"/>
                  </a:lnTo>
                  <a:cubicBezTo>
                    <a:pt x="4021548" y="604520"/>
                    <a:pt x="3965668" y="660400"/>
                    <a:pt x="3897088" y="660400"/>
                  </a:cubicBezTo>
                  <a:close/>
                </a:path>
              </a:pathLst>
            </a:custGeom>
            <a:solidFill>
              <a:srgbClr val="F368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txBox="1"/>
            <p:nvPr/>
          </p:nvSpPr>
          <p:spPr>
            <a:xfrm>
              <a:off x="124998" y="6286544"/>
              <a:ext cx="5359400" cy="471593"/>
            </a:xfrm>
            <a:prstGeom prst="rect">
              <a:avLst/>
            </a:prstGeom>
            <a:noFill/>
            <a:ln>
              <a:noFill/>
            </a:ln>
          </p:spPr>
          <p:txBody>
            <a:bodyPr anchorCtr="0" anchor="t" bIns="0" lIns="0" spcFirstLastPara="1" rIns="0" wrap="square" tIns="0">
              <a:spAutoFit/>
            </a:bodyPr>
            <a:lstStyle/>
            <a:p>
              <a:pPr indent="0" lvl="0" marL="0" marR="0" rtl="0" algn="ctr">
                <a:lnSpc>
                  <a:spcPct val="139954"/>
                </a:lnSpc>
                <a:spcBef>
                  <a:spcPts val="0"/>
                </a:spcBef>
                <a:spcAft>
                  <a:spcPts val="0"/>
                </a:spcAft>
                <a:buNone/>
              </a:pPr>
              <a:r>
                <a:rPr b="0" i="0" lang="en-US" sz="2200" u="none" cap="none" strike="noStrike">
                  <a:solidFill>
                    <a:srgbClr val="FFFFFF"/>
                  </a:solidFill>
                  <a:latin typeface="Arial"/>
                  <a:ea typeface="Arial"/>
                  <a:cs typeface="Arial"/>
                  <a:sym typeface="Arial"/>
                </a:rPr>
                <a:t>ARTHUR SCHLESINGER</a:t>
              </a:r>
              <a:endParaRPr/>
            </a:p>
          </p:txBody>
        </p:sp>
      </p:grpSp>
      <p:grpSp>
        <p:nvGrpSpPr>
          <p:cNvPr id="302" name="Google Shape;302;p14"/>
          <p:cNvGrpSpPr/>
          <p:nvPr/>
        </p:nvGrpSpPr>
        <p:grpSpPr>
          <a:xfrm>
            <a:off x="8653491" y="1369261"/>
            <a:ext cx="9184400" cy="7525674"/>
            <a:chOff x="0" y="0"/>
            <a:chExt cx="12245867" cy="10034232"/>
          </a:xfrm>
        </p:grpSpPr>
        <p:sp>
          <p:nvSpPr>
            <p:cNvPr id="303" name="Google Shape;303;p14"/>
            <p:cNvSpPr/>
            <p:nvPr/>
          </p:nvSpPr>
          <p:spPr>
            <a:xfrm>
              <a:off x="1524369" y="0"/>
              <a:ext cx="8777619" cy="8816962"/>
            </a:xfrm>
            <a:custGeom>
              <a:rect b="b" l="l" r="r" t="t"/>
              <a:pathLst>
                <a:path extrusionOk="0"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FF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4" name="Google Shape;304;p14"/>
            <p:cNvPicPr preferRelativeResize="0"/>
            <p:nvPr/>
          </p:nvPicPr>
          <p:blipFill rotWithShape="1">
            <a:blip r:embed="rId3">
              <a:alphaModFix/>
            </a:blip>
            <a:srcRect b="0" l="0" r="0" t="0"/>
            <a:stretch/>
          </p:blipFill>
          <p:spPr>
            <a:xfrm>
              <a:off x="1504698" y="319670"/>
              <a:ext cx="8906904" cy="9425296"/>
            </a:xfrm>
            <a:prstGeom prst="rect">
              <a:avLst/>
            </a:prstGeom>
            <a:noFill/>
            <a:ln>
              <a:noFill/>
            </a:ln>
          </p:spPr>
        </p:pic>
        <p:pic>
          <p:nvPicPr>
            <p:cNvPr id="305" name="Google Shape;305;p14"/>
            <p:cNvPicPr preferRelativeResize="0"/>
            <p:nvPr/>
          </p:nvPicPr>
          <p:blipFill rotWithShape="1">
            <a:blip r:embed="rId4">
              <a:alphaModFix amt="18000"/>
            </a:blip>
            <a:srcRect b="0" l="0" r="0" t="0"/>
            <a:stretch/>
          </p:blipFill>
          <p:spPr>
            <a:xfrm>
              <a:off x="5651397" y="7456135"/>
              <a:ext cx="6594470" cy="2288831"/>
            </a:xfrm>
            <a:prstGeom prst="rect">
              <a:avLst/>
            </a:prstGeom>
            <a:noFill/>
            <a:ln>
              <a:noFill/>
            </a:ln>
          </p:spPr>
        </p:pic>
        <p:pic>
          <p:nvPicPr>
            <p:cNvPr id="306" name="Google Shape;306;p14"/>
            <p:cNvPicPr preferRelativeResize="0"/>
            <p:nvPr/>
          </p:nvPicPr>
          <p:blipFill rotWithShape="1">
            <a:blip r:embed="rId5">
              <a:alphaModFix amt="18000"/>
            </a:blip>
            <a:srcRect b="0" l="0" r="0" t="0"/>
            <a:stretch/>
          </p:blipFill>
          <p:spPr>
            <a:xfrm>
              <a:off x="0" y="8072726"/>
              <a:ext cx="5651397" cy="1961506"/>
            </a:xfrm>
            <a:prstGeom prst="rect">
              <a:avLst/>
            </a:prstGeom>
            <a:noFill/>
            <a:ln>
              <a:noFill/>
            </a:ln>
          </p:spPr>
        </p:pic>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3F4"/>
        </a:solidFill>
      </p:bgPr>
    </p:bg>
    <p:spTree>
      <p:nvGrpSpPr>
        <p:cNvPr id="310" name="Shape 310"/>
        <p:cNvGrpSpPr/>
        <p:nvPr/>
      </p:nvGrpSpPr>
      <p:grpSpPr>
        <a:xfrm>
          <a:off x="0" y="0"/>
          <a:ext cx="0" cy="0"/>
          <a:chOff x="0" y="0"/>
          <a:chExt cx="0" cy="0"/>
        </a:xfrm>
      </p:grpSpPr>
      <p:pic>
        <p:nvPicPr>
          <p:cNvPr id="311" name="Google Shape;311;p15"/>
          <p:cNvPicPr preferRelativeResize="0"/>
          <p:nvPr/>
        </p:nvPicPr>
        <p:blipFill rotWithShape="1">
          <a:blip r:embed="rId3">
            <a:alphaModFix amt="21999"/>
          </a:blip>
          <a:srcRect b="0" l="0" r="0" t="0"/>
          <a:stretch/>
        </p:blipFill>
        <p:spPr>
          <a:xfrm>
            <a:off x="13971016" y="7410359"/>
            <a:ext cx="3288284" cy="1141308"/>
          </a:xfrm>
          <a:prstGeom prst="rect">
            <a:avLst/>
          </a:prstGeom>
          <a:noFill/>
          <a:ln>
            <a:noFill/>
          </a:ln>
        </p:spPr>
      </p:pic>
      <p:sp>
        <p:nvSpPr>
          <p:cNvPr id="312" name="Google Shape;312;p15"/>
          <p:cNvSpPr/>
          <p:nvPr/>
        </p:nvSpPr>
        <p:spPr>
          <a:xfrm>
            <a:off x="3063954" y="2122975"/>
            <a:ext cx="12160093" cy="6041050"/>
          </a:xfrm>
          <a:custGeom>
            <a:rect b="b" l="l" r="r" t="t"/>
            <a:pathLst>
              <a:path extrusionOk="0" h="4832840" w="9728074">
                <a:moveTo>
                  <a:pt x="9603614" y="4832840"/>
                </a:moveTo>
                <a:lnTo>
                  <a:pt x="124460" y="4832840"/>
                </a:lnTo>
                <a:cubicBezTo>
                  <a:pt x="55880" y="4832840"/>
                  <a:pt x="0" y="4776960"/>
                  <a:pt x="0" y="4708380"/>
                </a:cubicBezTo>
                <a:lnTo>
                  <a:pt x="0" y="124460"/>
                </a:lnTo>
                <a:cubicBezTo>
                  <a:pt x="0" y="55880"/>
                  <a:pt x="55880" y="0"/>
                  <a:pt x="124460" y="0"/>
                </a:cubicBezTo>
                <a:lnTo>
                  <a:pt x="9603614" y="0"/>
                </a:lnTo>
                <a:cubicBezTo>
                  <a:pt x="9672194" y="0"/>
                  <a:pt x="9728074" y="55880"/>
                  <a:pt x="9728074" y="124460"/>
                </a:cubicBezTo>
                <a:lnTo>
                  <a:pt x="9728074" y="4708380"/>
                </a:lnTo>
                <a:cubicBezTo>
                  <a:pt x="9728074" y="4776960"/>
                  <a:pt x="9672194" y="4832840"/>
                  <a:pt x="9603614" y="483284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15"/>
          <p:cNvGrpSpPr/>
          <p:nvPr/>
        </p:nvGrpSpPr>
        <p:grpSpPr>
          <a:xfrm>
            <a:off x="4908869" y="3556226"/>
            <a:ext cx="8470400" cy="1978864"/>
            <a:chOff x="0" y="0"/>
            <a:chExt cx="11293867" cy="2638485"/>
          </a:xfrm>
        </p:grpSpPr>
        <p:sp>
          <p:nvSpPr>
            <p:cNvPr id="314" name="Google Shape;314;p15"/>
            <p:cNvSpPr txBox="1"/>
            <p:nvPr/>
          </p:nvSpPr>
          <p:spPr>
            <a:xfrm>
              <a:off x="0" y="0"/>
              <a:ext cx="11293800" cy="14367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US" sz="7000">
                  <a:solidFill>
                    <a:srgbClr val="0E2C4B"/>
                  </a:solidFill>
                </a:rPr>
                <a:t>Terima</a:t>
              </a:r>
              <a:r>
                <a:rPr b="0" i="0" lang="en-US" sz="7000" u="none" cap="none" strike="noStrike">
                  <a:solidFill>
                    <a:srgbClr val="0E2C4B"/>
                  </a:solidFill>
                  <a:latin typeface="Arial"/>
                  <a:ea typeface="Arial"/>
                  <a:cs typeface="Arial"/>
                  <a:sym typeface="Arial"/>
                </a:rPr>
                <a:t> </a:t>
              </a:r>
              <a:r>
                <a:rPr lang="en-US" sz="7000">
                  <a:solidFill>
                    <a:srgbClr val="F36825"/>
                  </a:solidFill>
                </a:rPr>
                <a:t>Kasih</a:t>
              </a:r>
              <a:endParaRPr/>
            </a:p>
          </p:txBody>
        </p:sp>
        <p:sp>
          <p:nvSpPr>
            <p:cNvPr id="315" name="Google Shape;315;p15"/>
            <p:cNvSpPr txBox="1"/>
            <p:nvPr/>
          </p:nvSpPr>
          <p:spPr>
            <a:xfrm>
              <a:off x="67" y="2145885"/>
              <a:ext cx="11293800" cy="492600"/>
            </a:xfrm>
            <a:prstGeom prst="rect">
              <a:avLst/>
            </a:prstGeom>
            <a:noFill/>
            <a:ln>
              <a:noFill/>
            </a:ln>
          </p:spPr>
          <p:txBody>
            <a:bodyPr anchorCtr="0" anchor="t" bIns="0" lIns="0" spcFirstLastPara="1" rIns="0" wrap="square" tIns="0">
              <a:spAutoFit/>
            </a:bodyPr>
            <a:lstStyle/>
            <a:p>
              <a:pPr indent="0" lvl="0" marL="0" marR="0" rtl="0" algn="ctr">
                <a:lnSpc>
                  <a:spcPct val="119958"/>
                </a:lnSpc>
                <a:spcBef>
                  <a:spcPts val="0"/>
                </a:spcBef>
                <a:spcAft>
                  <a:spcPts val="0"/>
                </a:spcAft>
                <a:buNone/>
              </a:pPr>
              <a:r>
                <a:rPr b="0" i="0" lang="en-US" sz="2400" u="none" cap="none" strike="noStrike">
                  <a:solidFill>
                    <a:srgbClr val="0E2C4B"/>
                  </a:solidFill>
                  <a:latin typeface="Arial"/>
                  <a:ea typeface="Arial"/>
                  <a:cs typeface="Arial"/>
                  <a:sym typeface="Arial"/>
                </a:rPr>
                <a:t>Send it to us! We hope you learned something new.</a:t>
              </a:r>
              <a:endParaRPr/>
            </a:p>
          </p:txBody>
        </p:sp>
      </p:grpSp>
      <p:pic>
        <p:nvPicPr>
          <p:cNvPr id="316" name="Google Shape;316;p15"/>
          <p:cNvPicPr preferRelativeResize="0"/>
          <p:nvPr/>
        </p:nvPicPr>
        <p:blipFill rotWithShape="1">
          <a:blip r:embed="rId3">
            <a:alphaModFix amt="21999"/>
          </a:blip>
          <a:srcRect b="0" l="0" r="0" t="0"/>
          <a:stretch/>
        </p:blipFill>
        <p:spPr>
          <a:xfrm>
            <a:off x="2470041" y="2784527"/>
            <a:ext cx="2223383" cy="771699"/>
          </a:xfrm>
          <a:prstGeom prst="rect">
            <a:avLst/>
          </a:prstGeom>
          <a:noFill/>
          <a:ln>
            <a:noFill/>
          </a:ln>
        </p:spPr>
      </p:pic>
      <p:pic>
        <p:nvPicPr>
          <p:cNvPr id="317" name="Google Shape;317;p15"/>
          <p:cNvPicPr preferRelativeResize="0"/>
          <p:nvPr/>
        </p:nvPicPr>
        <p:blipFill rotWithShape="1">
          <a:blip r:embed="rId4">
            <a:alphaModFix/>
          </a:blip>
          <a:srcRect b="0" l="0" r="0" t="0"/>
          <a:stretch/>
        </p:blipFill>
        <p:spPr>
          <a:xfrm rot="-1251902">
            <a:off x="2297276" y="1924267"/>
            <a:ext cx="2945311" cy="1144990"/>
          </a:xfrm>
          <a:prstGeom prst="rect">
            <a:avLst/>
          </a:prstGeom>
          <a:noFill/>
          <a:ln>
            <a:noFill/>
          </a:ln>
        </p:spPr>
      </p:pic>
      <p:pic>
        <p:nvPicPr>
          <p:cNvPr id="318" name="Google Shape;318;p15"/>
          <p:cNvPicPr preferRelativeResize="0"/>
          <p:nvPr/>
        </p:nvPicPr>
        <p:blipFill>
          <a:blip r:embed="rId5">
            <a:alphaModFix/>
          </a:blip>
          <a:stretch>
            <a:fillRect/>
          </a:stretch>
        </p:blipFill>
        <p:spPr>
          <a:xfrm>
            <a:off x="6987650" y="5367375"/>
            <a:ext cx="3939099" cy="29224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3F4"/>
        </a:solidFill>
      </p:bgPr>
    </p:bg>
    <p:spTree>
      <p:nvGrpSpPr>
        <p:cNvPr id="100" name="Shape 100"/>
        <p:cNvGrpSpPr/>
        <p:nvPr/>
      </p:nvGrpSpPr>
      <p:grpSpPr>
        <a:xfrm>
          <a:off x="0" y="0"/>
          <a:ext cx="0" cy="0"/>
          <a:chOff x="0" y="0"/>
          <a:chExt cx="0" cy="0"/>
        </a:xfrm>
      </p:grpSpPr>
      <p:sp>
        <p:nvSpPr>
          <p:cNvPr id="101" name="Google Shape;101;p2"/>
          <p:cNvSpPr/>
          <p:nvPr/>
        </p:nvSpPr>
        <p:spPr>
          <a:xfrm>
            <a:off x="8577180" y="236488"/>
            <a:ext cx="9381150" cy="9814023"/>
          </a:xfrm>
          <a:custGeom>
            <a:rect b="b" l="l" r="r" t="t"/>
            <a:pathLst>
              <a:path extrusionOk="0" h="7851218" w="7504919">
                <a:moveTo>
                  <a:pt x="7380458" y="7851218"/>
                </a:moveTo>
                <a:lnTo>
                  <a:pt x="124460" y="7851218"/>
                </a:lnTo>
                <a:cubicBezTo>
                  <a:pt x="55880" y="7851218"/>
                  <a:pt x="0" y="7795338"/>
                  <a:pt x="0" y="7726759"/>
                </a:cubicBezTo>
                <a:lnTo>
                  <a:pt x="0" y="124460"/>
                </a:lnTo>
                <a:cubicBezTo>
                  <a:pt x="0" y="55880"/>
                  <a:pt x="55880" y="0"/>
                  <a:pt x="124460" y="0"/>
                </a:cubicBezTo>
                <a:lnTo>
                  <a:pt x="7380459" y="0"/>
                </a:lnTo>
                <a:cubicBezTo>
                  <a:pt x="7449038" y="0"/>
                  <a:pt x="7504919" y="55880"/>
                  <a:pt x="7504919" y="124460"/>
                </a:cubicBezTo>
                <a:lnTo>
                  <a:pt x="7504919" y="7726759"/>
                </a:lnTo>
                <a:cubicBezTo>
                  <a:pt x="7504919" y="7795339"/>
                  <a:pt x="7449038" y="7851218"/>
                  <a:pt x="7380459" y="785121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2"/>
          <p:cNvGrpSpPr/>
          <p:nvPr/>
        </p:nvGrpSpPr>
        <p:grpSpPr>
          <a:xfrm>
            <a:off x="9619273" y="1465850"/>
            <a:ext cx="7642003" cy="7290945"/>
            <a:chOff x="0" y="-47617"/>
            <a:chExt cx="10189336" cy="9721260"/>
          </a:xfrm>
        </p:grpSpPr>
        <p:cxnSp>
          <p:nvCxnSpPr>
            <p:cNvPr id="103" name="Google Shape;103;p2"/>
            <p:cNvCxnSpPr/>
            <p:nvPr/>
          </p:nvCxnSpPr>
          <p:spPr>
            <a:xfrm>
              <a:off x="2532" y="1113649"/>
              <a:ext cx="10184170" cy="0"/>
            </a:xfrm>
            <a:prstGeom prst="straightConnector1">
              <a:avLst/>
            </a:prstGeom>
            <a:noFill/>
            <a:ln cap="rnd" cmpd="sng" w="101600">
              <a:solidFill>
                <a:srgbClr val="F2F3F4"/>
              </a:solidFill>
              <a:prstDash val="solid"/>
              <a:round/>
              <a:headEnd len="sm" w="sm" type="none"/>
              <a:tailEnd len="sm" w="sm" type="none"/>
            </a:ln>
          </p:spPr>
        </p:cxnSp>
        <p:cxnSp>
          <p:nvCxnSpPr>
            <p:cNvPr id="104" name="Google Shape;104;p2"/>
            <p:cNvCxnSpPr/>
            <p:nvPr/>
          </p:nvCxnSpPr>
          <p:spPr>
            <a:xfrm>
              <a:off x="2532" y="2959382"/>
              <a:ext cx="10184170" cy="0"/>
            </a:xfrm>
            <a:prstGeom prst="straightConnector1">
              <a:avLst/>
            </a:prstGeom>
            <a:noFill/>
            <a:ln cap="rnd" cmpd="sng" w="101600">
              <a:solidFill>
                <a:srgbClr val="F2F3F4"/>
              </a:solidFill>
              <a:prstDash val="solid"/>
              <a:round/>
              <a:headEnd len="sm" w="sm" type="none"/>
              <a:tailEnd len="sm" w="sm" type="none"/>
            </a:ln>
          </p:spPr>
        </p:cxnSp>
        <p:cxnSp>
          <p:nvCxnSpPr>
            <p:cNvPr id="105" name="Google Shape;105;p2"/>
            <p:cNvCxnSpPr/>
            <p:nvPr/>
          </p:nvCxnSpPr>
          <p:spPr>
            <a:xfrm>
              <a:off x="2532" y="4805116"/>
              <a:ext cx="10184170" cy="0"/>
            </a:xfrm>
            <a:prstGeom prst="straightConnector1">
              <a:avLst/>
            </a:prstGeom>
            <a:noFill/>
            <a:ln cap="rnd" cmpd="sng" w="101600">
              <a:solidFill>
                <a:srgbClr val="F2F3F4"/>
              </a:solidFill>
              <a:prstDash val="solid"/>
              <a:round/>
              <a:headEnd len="sm" w="sm" type="none"/>
              <a:tailEnd len="sm" w="sm" type="none"/>
            </a:ln>
          </p:spPr>
        </p:cxnSp>
        <p:cxnSp>
          <p:nvCxnSpPr>
            <p:cNvPr id="106" name="Google Shape;106;p2"/>
            <p:cNvCxnSpPr/>
            <p:nvPr/>
          </p:nvCxnSpPr>
          <p:spPr>
            <a:xfrm>
              <a:off x="0" y="6650849"/>
              <a:ext cx="10186702" cy="0"/>
            </a:xfrm>
            <a:prstGeom prst="straightConnector1">
              <a:avLst/>
            </a:prstGeom>
            <a:noFill/>
            <a:ln cap="rnd" cmpd="sng" w="101600">
              <a:solidFill>
                <a:srgbClr val="F2F3F4"/>
              </a:solidFill>
              <a:prstDash val="solid"/>
              <a:round/>
              <a:headEnd len="sm" w="sm" type="none"/>
              <a:tailEnd len="sm" w="sm" type="none"/>
            </a:ln>
          </p:spPr>
        </p:cxnSp>
        <p:cxnSp>
          <p:nvCxnSpPr>
            <p:cNvPr id="107" name="Google Shape;107;p2"/>
            <p:cNvCxnSpPr/>
            <p:nvPr/>
          </p:nvCxnSpPr>
          <p:spPr>
            <a:xfrm>
              <a:off x="308" y="8496582"/>
              <a:ext cx="10186394" cy="0"/>
            </a:xfrm>
            <a:prstGeom prst="straightConnector1">
              <a:avLst/>
            </a:prstGeom>
            <a:noFill/>
            <a:ln cap="rnd" cmpd="sng" w="101600">
              <a:solidFill>
                <a:srgbClr val="F2F3F4"/>
              </a:solidFill>
              <a:prstDash val="solid"/>
              <a:round/>
              <a:headEnd len="sm" w="sm" type="none"/>
              <a:tailEnd len="sm" w="sm" type="none"/>
            </a:ln>
          </p:spPr>
        </p:cxnSp>
        <p:sp>
          <p:nvSpPr>
            <p:cNvPr id="108" name="Google Shape;108;p2"/>
            <p:cNvSpPr txBox="1"/>
            <p:nvPr/>
          </p:nvSpPr>
          <p:spPr>
            <a:xfrm>
              <a:off x="2537" y="-47617"/>
              <a:ext cx="9857400" cy="4926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400">
                  <a:solidFill>
                    <a:srgbClr val="0E2C4B"/>
                  </a:solidFill>
                </a:rPr>
                <a:t>Apakah </a:t>
              </a:r>
              <a:r>
                <a:rPr b="1" lang="en-US" sz="2400">
                  <a:solidFill>
                    <a:srgbClr val="0E2C4B"/>
                  </a:solidFill>
                </a:rPr>
                <a:t>analisis Churn</a:t>
              </a:r>
              <a:r>
                <a:rPr lang="en-US" sz="2400">
                  <a:solidFill>
                    <a:srgbClr val="0E2C4B"/>
                  </a:solidFill>
                </a:rPr>
                <a:t> untuk pelanggan (</a:t>
              </a:r>
              <a:r>
                <a:rPr i="1" lang="en-US" sz="2400">
                  <a:solidFill>
                    <a:srgbClr val="0E2C4B"/>
                  </a:solidFill>
                </a:rPr>
                <a:t>customer</a:t>
              </a:r>
              <a:r>
                <a:rPr lang="en-US" sz="2400">
                  <a:solidFill>
                    <a:srgbClr val="0E2C4B"/>
                  </a:solidFill>
                </a:rPr>
                <a:t>)</a:t>
              </a:r>
              <a:r>
                <a:rPr i="1" lang="en-US" sz="2400">
                  <a:solidFill>
                    <a:srgbClr val="0E2C4B"/>
                  </a:solidFill>
                </a:rPr>
                <a:t>?</a:t>
              </a:r>
              <a:endParaRPr i="1"/>
            </a:p>
          </p:txBody>
        </p:sp>
        <p:sp>
          <p:nvSpPr>
            <p:cNvPr id="109" name="Google Shape;109;p2"/>
            <p:cNvSpPr txBox="1"/>
            <p:nvPr/>
          </p:nvSpPr>
          <p:spPr>
            <a:xfrm>
              <a:off x="2536" y="1798114"/>
              <a:ext cx="9147600" cy="4926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400">
                  <a:solidFill>
                    <a:srgbClr val="0E2C4B"/>
                  </a:solidFill>
                </a:rPr>
                <a:t>Macam-macam bentuk </a:t>
              </a:r>
              <a:r>
                <a:rPr b="1" lang="en-US" sz="2400">
                  <a:solidFill>
                    <a:srgbClr val="0E2C4B"/>
                  </a:solidFill>
                </a:rPr>
                <a:t>Customer Churn </a:t>
              </a:r>
              <a:endParaRPr/>
            </a:p>
          </p:txBody>
        </p:sp>
        <p:sp>
          <p:nvSpPr>
            <p:cNvPr id="110" name="Google Shape;110;p2"/>
            <p:cNvSpPr txBox="1"/>
            <p:nvPr/>
          </p:nvSpPr>
          <p:spPr>
            <a:xfrm>
              <a:off x="2536" y="3643849"/>
              <a:ext cx="10186800" cy="492600"/>
            </a:xfrm>
            <a:prstGeom prst="rect">
              <a:avLst/>
            </a:prstGeom>
            <a:noFill/>
            <a:ln>
              <a:noFill/>
            </a:ln>
          </p:spPr>
          <p:txBody>
            <a:bodyPr anchorCtr="0" anchor="t" bIns="0" lIns="0" spcFirstLastPara="1" rIns="0" wrap="square" tIns="0">
              <a:spAutoFit/>
            </a:bodyPr>
            <a:lstStyle/>
            <a:p>
              <a:pPr indent="0" lvl="0" marL="0" rtl="0" algn="l">
                <a:lnSpc>
                  <a:spcPct val="139958"/>
                </a:lnSpc>
                <a:spcBef>
                  <a:spcPts val="0"/>
                </a:spcBef>
                <a:spcAft>
                  <a:spcPts val="0"/>
                </a:spcAft>
                <a:buClr>
                  <a:schemeClr val="dk1"/>
                </a:buClr>
                <a:buFont typeface="Arial"/>
                <a:buNone/>
              </a:pPr>
              <a:r>
                <a:rPr lang="en-US" sz="2400">
                  <a:solidFill>
                    <a:srgbClr val="0E2C4B"/>
                  </a:solidFill>
                </a:rPr>
                <a:t>Analisis data </a:t>
              </a:r>
              <a:r>
                <a:rPr b="1" lang="en-US" sz="2400">
                  <a:solidFill>
                    <a:srgbClr val="0E2C4B"/>
                  </a:solidFill>
                </a:rPr>
                <a:t>Churn </a:t>
              </a:r>
              <a:endParaRPr b="1" sz="2400">
                <a:solidFill>
                  <a:srgbClr val="0E2C4B"/>
                </a:solidFill>
              </a:endParaRPr>
            </a:p>
          </p:txBody>
        </p:sp>
        <p:sp>
          <p:nvSpPr>
            <p:cNvPr id="111" name="Google Shape;111;p2"/>
            <p:cNvSpPr txBox="1"/>
            <p:nvPr/>
          </p:nvSpPr>
          <p:spPr>
            <a:xfrm>
              <a:off x="2532" y="5489575"/>
              <a:ext cx="9147600" cy="1182000"/>
            </a:xfrm>
            <a:prstGeom prst="rect">
              <a:avLst/>
            </a:prstGeom>
            <a:noFill/>
            <a:ln>
              <a:noFill/>
            </a:ln>
          </p:spPr>
          <p:txBody>
            <a:bodyPr anchorCtr="0" anchor="t" bIns="0" lIns="0" spcFirstLastPara="1" rIns="0" wrap="square" tIns="0">
              <a:spAutoFit/>
            </a:bodyPr>
            <a:lstStyle/>
            <a:p>
              <a:pPr indent="0" lvl="0" marL="0" rtl="0" algn="l">
                <a:lnSpc>
                  <a:spcPct val="139958"/>
                </a:lnSpc>
                <a:spcBef>
                  <a:spcPts val="0"/>
                </a:spcBef>
                <a:spcAft>
                  <a:spcPts val="0"/>
                </a:spcAft>
                <a:buNone/>
              </a:pPr>
              <a:r>
                <a:rPr lang="en-US" sz="2400">
                  <a:solidFill>
                    <a:srgbClr val="0E2C4B"/>
                  </a:solidFill>
                </a:rPr>
                <a:t>Yang diperlukan untuk analisis </a:t>
              </a:r>
              <a:r>
                <a:rPr b="1" lang="en-US" sz="2400">
                  <a:solidFill>
                    <a:srgbClr val="0E2C4B"/>
                  </a:solidFill>
                </a:rPr>
                <a:t>Churn</a:t>
              </a:r>
              <a:r>
                <a:rPr b="1" i="1" lang="en-US" sz="2400">
                  <a:solidFill>
                    <a:srgbClr val="0E2C4B"/>
                  </a:solidFill>
                </a:rPr>
                <a:t> </a:t>
              </a:r>
              <a:endParaRPr b="1" i="1">
                <a:solidFill>
                  <a:schemeClr val="dk1"/>
                </a:solidFill>
              </a:endParaRPr>
            </a:p>
            <a:p>
              <a:pPr indent="0" lvl="0" marL="0" rtl="0" algn="l">
                <a:lnSpc>
                  <a:spcPct val="139958"/>
                </a:lnSpc>
                <a:spcBef>
                  <a:spcPts val="0"/>
                </a:spcBef>
                <a:spcAft>
                  <a:spcPts val="0"/>
                </a:spcAft>
                <a:buNone/>
              </a:pPr>
              <a:r>
                <a:t/>
              </a:r>
              <a:endParaRPr sz="2400">
                <a:solidFill>
                  <a:srgbClr val="0E2C4B"/>
                </a:solidFill>
              </a:endParaRPr>
            </a:p>
          </p:txBody>
        </p:sp>
        <p:sp>
          <p:nvSpPr>
            <p:cNvPr id="112" name="Google Shape;112;p2"/>
            <p:cNvSpPr txBox="1"/>
            <p:nvPr/>
          </p:nvSpPr>
          <p:spPr>
            <a:xfrm>
              <a:off x="2532" y="7335308"/>
              <a:ext cx="9147600" cy="492600"/>
            </a:xfrm>
            <a:prstGeom prst="rect">
              <a:avLst/>
            </a:prstGeom>
            <a:noFill/>
            <a:ln>
              <a:noFill/>
            </a:ln>
          </p:spPr>
          <p:txBody>
            <a:bodyPr anchorCtr="0" anchor="t" bIns="0" lIns="0" spcFirstLastPara="1" rIns="0" wrap="square" tIns="0">
              <a:spAutoFit/>
            </a:bodyPr>
            <a:lstStyle/>
            <a:p>
              <a:pPr indent="0" lvl="0" marL="0" rtl="0" algn="l">
                <a:lnSpc>
                  <a:spcPct val="139958"/>
                </a:lnSpc>
                <a:spcBef>
                  <a:spcPts val="0"/>
                </a:spcBef>
                <a:spcAft>
                  <a:spcPts val="0"/>
                </a:spcAft>
                <a:buClr>
                  <a:schemeClr val="dk1"/>
                </a:buClr>
                <a:buFont typeface="Arial"/>
                <a:buNone/>
              </a:pPr>
              <a:r>
                <a:rPr lang="en-US" sz="2400">
                  <a:solidFill>
                    <a:srgbClr val="0E2C4B"/>
                  </a:solidFill>
                </a:rPr>
                <a:t>Bentuk </a:t>
              </a:r>
              <a:r>
                <a:rPr b="1" lang="en-US" sz="2400">
                  <a:solidFill>
                    <a:srgbClr val="0E2C4B"/>
                  </a:solidFill>
                </a:rPr>
                <a:t>Churn</a:t>
              </a:r>
              <a:r>
                <a:rPr b="1" i="1" lang="en-US" sz="2400">
                  <a:solidFill>
                    <a:srgbClr val="0E2C4B"/>
                  </a:solidFill>
                </a:rPr>
                <a:t> </a:t>
              </a:r>
              <a:r>
                <a:rPr lang="en-US" sz="2400">
                  <a:solidFill>
                    <a:srgbClr val="0E2C4B"/>
                  </a:solidFill>
                </a:rPr>
                <a:t>yang baik</a:t>
              </a:r>
              <a:endParaRPr b="1" i="1"/>
            </a:p>
          </p:txBody>
        </p:sp>
        <p:sp>
          <p:nvSpPr>
            <p:cNvPr id="113" name="Google Shape;113;p2"/>
            <p:cNvSpPr txBox="1"/>
            <p:nvPr/>
          </p:nvSpPr>
          <p:spPr>
            <a:xfrm>
              <a:off x="2532" y="9181042"/>
              <a:ext cx="9147600" cy="492600"/>
            </a:xfrm>
            <a:prstGeom prst="rect">
              <a:avLst/>
            </a:prstGeom>
            <a:noFill/>
            <a:ln>
              <a:noFill/>
            </a:ln>
          </p:spPr>
          <p:txBody>
            <a:bodyPr anchorCtr="0" anchor="t" bIns="0" lIns="0" spcFirstLastPara="1" rIns="0" wrap="square" tIns="0">
              <a:spAutoFit/>
            </a:bodyPr>
            <a:lstStyle/>
            <a:p>
              <a:pPr indent="0" lvl="0" marL="0" rtl="0" algn="l">
                <a:lnSpc>
                  <a:spcPct val="139958"/>
                </a:lnSpc>
                <a:spcBef>
                  <a:spcPts val="0"/>
                </a:spcBef>
                <a:spcAft>
                  <a:spcPts val="0"/>
                </a:spcAft>
                <a:buClr>
                  <a:schemeClr val="dk1"/>
                </a:buClr>
                <a:buFont typeface="Arial"/>
                <a:buNone/>
              </a:pPr>
              <a:r>
                <a:rPr lang="en-US" sz="2400">
                  <a:solidFill>
                    <a:srgbClr val="0E2C4B"/>
                  </a:solidFill>
                </a:rPr>
                <a:t>Identifikasi  dataset </a:t>
              </a:r>
              <a:r>
                <a:rPr b="1" lang="en-US" sz="2400">
                  <a:solidFill>
                    <a:srgbClr val="0E2C4B"/>
                  </a:solidFill>
                </a:rPr>
                <a:t>Churn</a:t>
              </a:r>
              <a:endParaRPr/>
            </a:p>
          </p:txBody>
        </p:sp>
      </p:grpSp>
      <p:grpSp>
        <p:nvGrpSpPr>
          <p:cNvPr id="114" name="Google Shape;114;p2"/>
          <p:cNvGrpSpPr/>
          <p:nvPr/>
        </p:nvGrpSpPr>
        <p:grpSpPr>
          <a:xfrm>
            <a:off x="1028700" y="1249500"/>
            <a:ext cx="6173100" cy="2604635"/>
            <a:chOff x="0" y="0"/>
            <a:chExt cx="8230800" cy="4497730"/>
          </a:xfrm>
        </p:grpSpPr>
        <p:sp>
          <p:nvSpPr>
            <p:cNvPr id="115" name="Google Shape;115;p2"/>
            <p:cNvSpPr/>
            <p:nvPr/>
          </p:nvSpPr>
          <p:spPr>
            <a:xfrm>
              <a:off x="0" y="3397063"/>
              <a:ext cx="6702580" cy="1100667"/>
            </a:xfrm>
            <a:custGeom>
              <a:rect b="b" l="l" r="r" t="t"/>
              <a:pathLst>
                <a:path extrusionOk="0" h="660400" w="4021548">
                  <a:moveTo>
                    <a:pt x="3897087" y="660400"/>
                  </a:moveTo>
                  <a:lnTo>
                    <a:pt x="124460" y="660400"/>
                  </a:lnTo>
                  <a:cubicBezTo>
                    <a:pt x="55880" y="660400"/>
                    <a:pt x="0" y="604520"/>
                    <a:pt x="0" y="535940"/>
                  </a:cubicBezTo>
                  <a:lnTo>
                    <a:pt x="0" y="124460"/>
                  </a:lnTo>
                  <a:cubicBezTo>
                    <a:pt x="0" y="55880"/>
                    <a:pt x="55880" y="0"/>
                    <a:pt x="124460" y="0"/>
                  </a:cubicBezTo>
                  <a:lnTo>
                    <a:pt x="3897088" y="0"/>
                  </a:lnTo>
                  <a:cubicBezTo>
                    <a:pt x="3965668" y="0"/>
                    <a:pt x="4021548" y="55880"/>
                    <a:pt x="4021548" y="124460"/>
                  </a:cubicBezTo>
                  <a:lnTo>
                    <a:pt x="4021548" y="535940"/>
                  </a:lnTo>
                  <a:cubicBezTo>
                    <a:pt x="4021548" y="604520"/>
                    <a:pt x="3965668" y="660400"/>
                    <a:pt x="3897088" y="660400"/>
                  </a:cubicBezTo>
                  <a:close/>
                </a:path>
              </a:pathLst>
            </a:custGeom>
            <a:solidFill>
              <a:srgbClr val="F368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txBox="1"/>
            <p:nvPr/>
          </p:nvSpPr>
          <p:spPr>
            <a:xfrm>
              <a:off x="0" y="0"/>
              <a:ext cx="8230800" cy="25518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9600">
                  <a:solidFill>
                    <a:srgbClr val="0E2C4B"/>
                  </a:solidFill>
                </a:rPr>
                <a:t>Daftar Isi</a:t>
              </a:r>
              <a:endParaRPr sz="9600"/>
            </a:p>
          </p:txBody>
        </p:sp>
        <p:sp>
          <p:nvSpPr>
            <p:cNvPr id="117" name="Google Shape;117;p2"/>
            <p:cNvSpPr txBox="1"/>
            <p:nvPr/>
          </p:nvSpPr>
          <p:spPr>
            <a:xfrm>
              <a:off x="693230" y="3632366"/>
              <a:ext cx="5587800" cy="744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FFFFFF"/>
                  </a:solidFill>
                </a:rPr>
                <a:t>Poin-poin Diskusi</a:t>
              </a:r>
              <a:endParaRPr/>
            </a:p>
          </p:txBody>
        </p:sp>
      </p:grpSp>
      <p:pic>
        <p:nvPicPr>
          <p:cNvPr id="118" name="Google Shape;118;p2"/>
          <p:cNvPicPr preferRelativeResize="0"/>
          <p:nvPr/>
        </p:nvPicPr>
        <p:blipFill>
          <a:blip r:embed="rId3">
            <a:alphaModFix/>
          </a:blip>
          <a:stretch>
            <a:fillRect/>
          </a:stretch>
        </p:blipFill>
        <p:spPr>
          <a:xfrm>
            <a:off x="427650" y="8131000"/>
            <a:ext cx="2431426" cy="18038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grpSp>
        <p:nvGrpSpPr>
          <p:cNvPr id="123" name="Google Shape;123;p3"/>
          <p:cNvGrpSpPr/>
          <p:nvPr/>
        </p:nvGrpSpPr>
        <p:grpSpPr>
          <a:xfrm>
            <a:off x="9676066" y="1747484"/>
            <a:ext cx="7277625" cy="6732069"/>
            <a:chOff x="0" y="0"/>
            <a:chExt cx="9703500" cy="8976092"/>
          </a:xfrm>
        </p:grpSpPr>
        <p:sp>
          <p:nvSpPr>
            <p:cNvPr id="124" name="Google Shape;124;p3"/>
            <p:cNvSpPr txBox="1"/>
            <p:nvPr/>
          </p:nvSpPr>
          <p:spPr>
            <a:xfrm>
              <a:off x="0" y="0"/>
              <a:ext cx="9703500" cy="22575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5000">
                  <a:solidFill>
                    <a:srgbClr val="0E2C4B"/>
                  </a:solidFill>
                </a:rPr>
                <a:t>Apakah</a:t>
              </a:r>
              <a:r>
                <a:rPr b="0" i="0" lang="en-US" sz="5000" u="none" cap="none" strike="noStrike">
                  <a:solidFill>
                    <a:srgbClr val="0E2C4B"/>
                  </a:solidFill>
                  <a:latin typeface="Arial"/>
                  <a:ea typeface="Arial"/>
                  <a:cs typeface="Arial"/>
                  <a:sym typeface="Arial"/>
                </a:rPr>
                <a:t> </a:t>
              </a:r>
              <a:r>
                <a:rPr lang="en-US" sz="5000">
                  <a:solidFill>
                    <a:srgbClr val="F36825"/>
                  </a:solidFill>
                </a:rPr>
                <a:t>analisis Churn</a:t>
              </a:r>
              <a:r>
                <a:rPr b="0" lang="en-US" sz="5000" u="none" cap="none" strike="noStrike">
                  <a:solidFill>
                    <a:srgbClr val="0E2C4B"/>
                  </a:solidFill>
                  <a:latin typeface="Arial"/>
                  <a:ea typeface="Arial"/>
                  <a:cs typeface="Arial"/>
                  <a:sym typeface="Arial"/>
                </a:rPr>
                <a:t> </a:t>
              </a:r>
              <a:r>
                <a:rPr lang="en-US" sz="5000">
                  <a:solidFill>
                    <a:srgbClr val="0E2C4B"/>
                  </a:solidFill>
                </a:rPr>
                <a:t>untuk pelanggan?</a:t>
              </a:r>
              <a:endParaRPr/>
            </a:p>
          </p:txBody>
        </p:sp>
        <p:sp>
          <p:nvSpPr>
            <p:cNvPr id="125" name="Google Shape;125;p3"/>
            <p:cNvSpPr txBox="1"/>
            <p:nvPr/>
          </p:nvSpPr>
          <p:spPr>
            <a:xfrm>
              <a:off x="13" y="2453792"/>
              <a:ext cx="8956500" cy="65223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1" lang="en-US" sz="2800">
                  <a:solidFill>
                    <a:srgbClr val="0E2C4B"/>
                  </a:solidFill>
                </a:rPr>
                <a:t>Analisis churn </a:t>
              </a:r>
              <a:r>
                <a:rPr lang="en-US" sz="2800">
                  <a:solidFill>
                    <a:srgbClr val="0E2C4B"/>
                  </a:solidFill>
                </a:rPr>
                <a:t>adalah evaluasi tingkat kehilangan atau perpindahan pelanggan perusahaan, sehingga dapat dipertimbangkan upaya  untuk menguranginya.</a:t>
              </a:r>
              <a:endParaRPr sz="2800">
                <a:solidFill>
                  <a:srgbClr val="0E2C4B"/>
                </a:solidFill>
              </a:endParaRPr>
            </a:p>
            <a:p>
              <a:pPr indent="0" lvl="0" marL="0" marR="0" rtl="0" algn="l">
                <a:lnSpc>
                  <a:spcPct val="115000"/>
                </a:lnSpc>
                <a:spcBef>
                  <a:spcPts val="0"/>
                </a:spcBef>
                <a:spcAft>
                  <a:spcPts val="0"/>
                </a:spcAft>
                <a:buNone/>
              </a:pPr>
              <a:r>
                <a:rPr lang="en-US" sz="2800">
                  <a:solidFill>
                    <a:srgbClr val="0E2C4B"/>
                  </a:solidFill>
                </a:rPr>
                <a:t>. </a:t>
              </a:r>
              <a:endParaRPr sz="2800">
                <a:solidFill>
                  <a:srgbClr val="0E2C4B"/>
                </a:solidFill>
              </a:endParaRPr>
            </a:p>
            <a:p>
              <a:pPr indent="0" lvl="0" marL="0" marR="0" rtl="0" algn="l">
                <a:lnSpc>
                  <a:spcPct val="115000"/>
                </a:lnSpc>
                <a:spcBef>
                  <a:spcPts val="0"/>
                </a:spcBef>
                <a:spcAft>
                  <a:spcPts val="0"/>
                </a:spcAft>
                <a:buNone/>
              </a:pPr>
              <a:r>
                <a:rPr lang="en-US" sz="2800">
                  <a:solidFill>
                    <a:srgbClr val="0E2C4B"/>
                  </a:solidFill>
                </a:rPr>
                <a:t>Ini juga disebut sebagai </a:t>
              </a:r>
              <a:r>
                <a:rPr b="1" lang="en-US" sz="2800">
                  <a:solidFill>
                    <a:srgbClr val="0E2C4B"/>
                  </a:solidFill>
                </a:rPr>
                <a:t>tingkat atrisi pelanggan</a:t>
              </a:r>
              <a:r>
                <a:rPr lang="en-US" sz="2800">
                  <a:solidFill>
                    <a:srgbClr val="0E2C4B"/>
                  </a:solidFill>
                </a:rPr>
                <a:t>, churn dapat diminimalkan dengan menilai produk Anda dan bagaimana orang menggunakannya.</a:t>
              </a:r>
              <a:endParaRPr sz="2800"/>
            </a:p>
          </p:txBody>
        </p:sp>
      </p:grpSp>
      <p:grpSp>
        <p:nvGrpSpPr>
          <p:cNvPr id="126" name="Google Shape;126;p3"/>
          <p:cNvGrpSpPr/>
          <p:nvPr/>
        </p:nvGrpSpPr>
        <p:grpSpPr>
          <a:xfrm>
            <a:off x="1028700" y="1747484"/>
            <a:ext cx="7533677" cy="7148517"/>
            <a:chOff x="0" y="0"/>
            <a:chExt cx="10044902" cy="9531355"/>
          </a:xfrm>
        </p:grpSpPr>
        <p:sp>
          <p:nvSpPr>
            <p:cNvPr id="127" name="Google Shape;127;p3"/>
            <p:cNvSpPr/>
            <p:nvPr/>
          </p:nvSpPr>
          <p:spPr>
            <a:xfrm>
              <a:off x="783102" y="0"/>
              <a:ext cx="9261800" cy="9303314"/>
            </a:xfrm>
            <a:custGeom>
              <a:rect b="b" l="l" r="r" t="t"/>
              <a:pathLst>
                <a:path extrusionOk="0"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F6EB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8" name="Google Shape;128;p3"/>
            <p:cNvPicPr preferRelativeResize="0"/>
            <p:nvPr/>
          </p:nvPicPr>
          <p:blipFill rotWithShape="1">
            <a:blip r:embed="rId3">
              <a:alphaModFix amt="51000"/>
            </a:blip>
            <a:srcRect b="0" l="0" r="0" t="0"/>
            <a:stretch/>
          </p:blipFill>
          <p:spPr>
            <a:xfrm>
              <a:off x="0" y="6584578"/>
              <a:ext cx="8490115" cy="2946777"/>
            </a:xfrm>
            <a:prstGeom prst="rect">
              <a:avLst/>
            </a:prstGeom>
            <a:noFill/>
            <a:ln>
              <a:noFill/>
            </a:ln>
          </p:spPr>
        </p:pic>
        <p:pic>
          <p:nvPicPr>
            <p:cNvPr id="129" name="Google Shape;129;p3"/>
            <p:cNvPicPr preferRelativeResize="0"/>
            <p:nvPr/>
          </p:nvPicPr>
          <p:blipFill rotWithShape="1">
            <a:blip r:embed="rId4">
              <a:alphaModFix/>
            </a:blip>
            <a:srcRect b="0" l="0" r="0" t="0"/>
            <a:stretch/>
          </p:blipFill>
          <p:spPr>
            <a:xfrm>
              <a:off x="0" y="1360379"/>
              <a:ext cx="8577310" cy="7805352"/>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3F4"/>
        </a:solidFill>
      </p:bgPr>
    </p:bg>
    <p:spTree>
      <p:nvGrpSpPr>
        <p:cNvPr id="133" name="Shape 133"/>
        <p:cNvGrpSpPr/>
        <p:nvPr/>
      </p:nvGrpSpPr>
      <p:grpSpPr>
        <a:xfrm>
          <a:off x="0" y="0"/>
          <a:ext cx="0" cy="0"/>
          <a:chOff x="0" y="0"/>
          <a:chExt cx="0" cy="0"/>
        </a:xfrm>
      </p:grpSpPr>
      <p:sp>
        <p:nvSpPr>
          <p:cNvPr id="134" name="Google Shape;134;p4"/>
          <p:cNvSpPr/>
          <p:nvPr/>
        </p:nvSpPr>
        <p:spPr>
          <a:xfrm>
            <a:off x="9299575" y="236488"/>
            <a:ext cx="8674628" cy="9814023"/>
          </a:xfrm>
          <a:custGeom>
            <a:rect b="b" l="l" r="r" t="t"/>
            <a:pathLst>
              <a:path extrusionOk="0" h="7851218" w="6939702">
                <a:moveTo>
                  <a:pt x="6815242" y="7851218"/>
                </a:moveTo>
                <a:lnTo>
                  <a:pt x="124460" y="7851218"/>
                </a:lnTo>
                <a:cubicBezTo>
                  <a:pt x="55880" y="7851218"/>
                  <a:pt x="0" y="7795338"/>
                  <a:pt x="0" y="7726759"/>
                </a:cubicBezTo>
                <a:lnTo>
                  <a:pt x="0" y="124460"/>
                </a:lnTo>
                <a:cubicBezTo>
                  <a:pt x="0" y="55880"/>
                  <a:pt x="55880" y="0"/>
                  <a:pt x="124460" y="0"/>
                </a:cubicBezTo>
                <a:lnTo>
                  <a:pt x="6815242" y="0"/>
                </a:lnTo>
                <a:cubicBezTo>
                  <a:pt x="6883822" y="0"/>
                  <a:pt x="6939702" y="55880"/>
                  <a:pt x="6939702" y="124460"/>
                </a:cubicBezTo>
                <a:lnTo>
                  <a:pt x="6939702" y="7726759"/>
                </a:lnTo>
                <a:cubicBezTo>
                  <a:pt x="6939702" y="7795339"/>
                  <a:pt x="6883822" y="7851218"/>
                  <a:pt x="6815242" y="785121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p:nvPr/>
        </p:nvSpPr>
        <p:spPr>
          <a:xfrm>
            <a:off x="313797" y="236488"/>
            <a:ext cx="8674628" cy="9814023"/>
          </a:xfrm>
          <a:custGeom>
            <a:rect b="b" l="l" r="r" t="t"/>
            <a:pathLst>
              <a:path extrusionOk="0" h="7851218" w="6939702">
                <a:moveTo>
                  <a:pt x="6815242" y="7851218"/>
                </a:moveTo>
                <a:lnTo>
                  <a:pt x="124460" y="7851218"/>
                </a:lnTo>
                <a:cubicBezTo>
                  <a:pt x="55880" y="7851218"/>
                  <a:pt x="0" y="7795338"/>
                  <a:pt x="0" y="7726759"/>
                </a:cubicBezTo>
                <a:lnTo>
                  <a:pt x="0" y="124460"/>
                </a:lnTo>
                <a:cubicBezTo>
                  <a:pt x="0" y="55880"/>
                  <a:pt x="55880" y="0"/>
                  <a:pt x="124460" y="0"/>
                </a:cubicBezTo>
                <a:lnTo>
                  <a:pt x="6815242" y="0"/>
                </a:lnTo>
                <a:cubicBezTo>
                  <a:pt x="6883822" y="0"/>
                  <a:pt x="6939702" y="55880"/>
                  <a:pt x="6939702" y="124460"/>
                </a:cubicBezTo>
                <a:lnTo>
                  <a:pt x="6939702" y="7726759"/>
                </a:lnTo>
                <a:cubicBezTo>
                  <a:pt x="6939702" y="7795339"/>
                  <a:pt x="6883822" y="7851218"/>
                  <a:pt x="6815242" y="785121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txBox="1"/>
          <p:nvPr/>
        </p:nvSpPr>
        <p:spPr>
          <a:xfrm>
            <a:off x="1405191" y="1614354"/>
            <a:ext cx="6411900" cy="769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5000">
                <a:solidFill>
                  <a:srgbClr val="0E2C4B"/>
                </a:solidFill>
              </a:rPr>
              <a:t>Contoh Analisis</a:t>
            </a:r>
            <a:r>
              <a:rPr b="0" i="0" lang="en-US" sz="5000" u="none" cap="none" strike="noStrike">
                <a:solidFill>
                  <a:srgbClr val="0E2C4B"/>
                </a:solidFill>
                <a:latin typeface="Arial"/>
                <a:ea typeface="Arial"/>
                <a:cs typeface="Arial"/>
                <a:sym typeface="Arial"/>
              </a:rPr>
              <a:t> </a:t>
            </a:r>
            <a:r>
              <a:rPr lang="en-US" sz="5000">
                <a:solidFill>
                  <a:srgbClr val="F36825"/>
                </a:solidFill>
              </a:rPr>
              <a:t>Churn</a:t>
            </a:r>
            <a:r>
              <a:rPr b="0" i="0" lang="en-US" sz="5000" u="none" cap="none" strike="noStrike">
                <a:solidFill>
                  <a:srgbClr val="0E2C4B"/>
                </a:solidFill>
                <a:latin typeface="Arial"/>
                <a:ea typeface="Arial"/>
                <a:cs typeface="Arial"/>
                <a:sym typeface="Arial"/>
              </a:rPr>
              <a:t> </a:t>
            </a:r>
            <a:endParaRPr/>
          </a:p>
        </p:txBody>
      </p:sp>
      <p:cxnSp>
        <p:nvCxnSpPr>
          <p:cNvPr id="137" name="Google Shape;137;p4"/>
          <p:cNvCxnSpPr/>
          <p:nvPr/>
        </p:nvCxnSpPr>
        <p:spPr>
          <a:xfrm>
            <a:off x="313797" y="4232757"/>
            <a:ext cx="8674628" cy="0"/>
          </a:xfrm>
          <a:prstGeom prst="straightConnector1">
            <a:avLst/>
          </a:prstGeom>
          <a:noFill/>
          <a:ln cap="flat" cmpd="sng" w="76200">
            <a:solidFill>
              <a:srgbClr val="F2F3F4"/>
            </a:solidFill>
            <a:prstDash val="solid"/>
            <a:round/>
            <a:headEnd len="sm" w="sm" type="none"/>
            <a:tailEnd len="sm" w="sm" type="none"/>
          </a:ln>
        </p:spPr>
      </p:cxnSp>
      <p:sp>
        <p:nvSpPr>
          <p:cNvPr id="138" name="Google Shape;138;p4"/>
          <p:cNvSpPr txBox="1"/>
          <p:nvPr/>
        </p:nvSpPr>
        <p:spPr>
          <a:xfrm>
            <a:off x="1405191" y="5616829"/>
            <a:ext cx="6411925" cy="2103332"/>
          </a:xfrm>
          <a:prstGeom prst="rect">
            <a:avLst/>
          </a:prstGeom>
          <a:noFill/>
          <a:ln>
            <a:noFill/>
          </a:ln>
        </p:spPr>
        <p:txBody>
          <a:bodyPr anchorCtr="0" anchor="t" bIns="0" lIns="0" spcFirstLastPara="1" rIns="0" wrap="square" tIns="0">
            <a:spAutoFit/>
          </a:bodyPr>
          <a:lstStyle/>
          <a:p>
            <a:pPr indent="-259079" lvl="1" marL="518160" marR="0" rtl="0" algn="l">
              <a:lnSpc>
                <a:spcPct val="139958"/>
              </a:lnSpc>
              <a:spcBef>
                <a:spcPts val="0"/>
              </a:spcBef>
              <a:spcAft>
                <a:spcPts val="0"/>
              </a:spcAft>
              <a:buClr>
                <a:srgbClr val="0E2C4B"/>
              </a:buClr>
              <a:buSzPts val="2400"/>
              <a:buFont typeface="Arial"/>
              <a:buChar char="•"/>
            </a:pPr>
            <a:r>
              <a:rPr b="0" i="0" lang="en-US" sz="2400" u="none" cap="none" strike="noStrike">
                <a:solidFill>
                  <a:srgbClr val="0E2C4B"/>
                </a:solidFill>
                <a:latin typeface="Arial"/>
                <a:ea typeface="Arial"/>
                <a:cs typeface="Arial"/>
                <a:sym typeface="Arial"/>
              </a:rPr>
              <a:t>Longer time is spent on individual tasks.</a:t>
            </a:r>
            <a:endParaRPr/>
          </a:p>
          <a:p>
            <a:pPr indent="-259079" lvl="1" marL="518160" marR="0" rtl="0" algn="l">
              <a:lnSpc>
                <a:spcPct val="139958"/>
              </a:lnSpc>
              <a:spcBef>
                <a:spcPts val="0"/>
              </a:spcBef>
              <a:spcAft>
                <a:spcPts val="0"/>
              </a:spcAft>
              <a:buClr>
                <a:srgbClr val="0E2C4B"/>
              </a:buClr>
              <a:buSzPts val="2400"/>
              <a:buFont typeface="Arial"/>
              <a:buChar char="•"/>
            </a:pPr>
            <a:r>
              <a:rPr b="0" i="0" lang="en-US" sz="2400" u="none" cap="none" strike="noStrike">
                <a:solidFill>
                  <a:srgbClr val="0E2C4B"/>
                </a:solidFill>
                <a:latin typeface="Arial"/>
                <a:ea typeface="Arial"/>
                <a:cs typeface="Arial"/>
                <a:sym typeface="Arial"/>
              </a:rPr>
              <a:t>Communication was more complex and tedious.</a:t>
            </a:r>
            <a:endParaRPr/>
          </a:p>
          <a:p>
            <a:pPr indent="-259079" lvl="1" marL="518160" marR="0" rtl="0" algn="l">
              <a:lnSpc>
                <a:spcPct val="139958"/>
              </a:lnSpc>
              <a:spcBef>
                <a:spcPts val="0"/>
              </a:spcBef>
              <a:spcAft>
                <a:spcPts val="0"/>
              </a:spcAft>
              <a:buClr>
                <a:srgbClr val="0E2C4B"/>
              </a:buClr>
              <a:buSzPts val="2400"/>
              <a:buFont typeface="Arial"/>
              <a:buChar char="•"/>
            </a:pPr>
            <a:r>
              <a:rPr b="0" i="0" lang="en-US" sz="2400" u="none" cap="none" strike="noStrike">
                <a:solidFill>
                  <a:srgbClr val="0E2C4B"/>
                </a:solidFill>
                <a:latin typeface="Arial"/>
                <a:ea typeface="Arial"/>
                <a:cs typeface="Arial"/>
                <a:sym typeface="Arial"/>
              </a:rPr>
              <a:t>Managing data was done manually and involved a ton of paperwork.</a:t>
            </a:r>
            <a:endParaRPr/>
          </a:p>
        </p:txBody>
      </p:sp>
      <p:cxnSp>
        <p:nvCxnSpPr>
          <p:cNvPr id="139" name="Google Shape;139;p4"/>
          <p:cNvCxnSpPr/>
          <p:nvPr/>
        </p:nvCxnSpPr>
        <p:spPr>
          <a:xfrm>
            <a:off x="9299575" y="4232757"/>
            <a:ext cx="8674628" cy="0"/>
          </a:xfrm>
          <a:prstGeom prst="straightConnector1">
            <a:avLst/>
          </a:prstGeom>
          <a:noFill/>
          <a:ln cap="flat" cmpd="sng" w="76200">
            <a:solidFill>
              <a:srgbClr val="F2F3F4"/>
            </a:solidFill>
            <a:prstDash val="solid"/>
            <a:round/>
            <a:headEnd len="sm" w="sm" type="none"/>
            <a:tailEnd len="sm" w="sm" type="none"/>
          </a:ln>
        </p:spPr>
      </p:cxnSp>
      <p:sp>
        <p:nvSpPr>
          <p:cNvPr id="140" name="Google Shape;140;p4"/>
          <p:cNvSpPr txBox="1"/>
          <p:nvPr/>
        </p:nvSpPr>
        <p:spPr>
          <a:xfrm>
            <a:off x="9802326" y="4674252"/>
            <a:ext cx="7856700" cy="4985700"/>
          </a:xfrm>
          <a:prstGeom prst="rect">
            <a:avLst/>
          </a:prstGeom>
          <a:noFill/>
          <a:ln>
            <a:noFill/>
          </a:ln>
        </p:spPr>
        <p:txBody>
          <a:bodyPr anchorCtr="0" anchor="t" bIns="0" lIns="0" spcFirstLastPara="1" rIns="0" wrap="square" tIns="0">
            <a:spAutoFit/>
          </a:bodyPr>
          <a:lstStyle/>
          <a:p>
            <a:pPr indent="0" lvl="0" marL="914400" marR="0" rtl="0" algn="l">
              <a:lnSpc>
                <a:spcPct val="139958"/>
              </a:lnSpc>
              <a:spcBef>
                <a:spcPts val="0"/>
              </a:spcBef>
              <a:spcAft>
                <a:spcPts val="0"/>
              </a:spcAft>
              <a:buNone/>
            </a:pPr>
            <a:r>
              <a:rPr lang="en-US" sz="3000">
                <a:solidFill>
                  <a:srgbClr val="0E2C4B"/>
                </a:solidFill>
              </a:rPr>
              <a:t>Tingkat churn yang tinggi memaksa bisnis untuk bersaing dengan tekanan dan kesulitan membawa cukup banyak pelanggan baru. Bahkan pada tingkat kecil, peningkatan satu angka dalam tingkat churn (%) dapat dengan cepat memiliki efek negatif yang besar pada kemampuan perusahaan untuk tumbuh.</a:t>
            </a:r>
            <a:endParaRPr sz="3000"/>
          </a:p>
        </p:txBody>
      </p:sp>
      <p:pic>
        <p:nvPicPr>
          <p:cNvPr id="141" name="Google Shape;141;p4"/>
          <p:cNvPicPr preferRelativeResize="0"/>
          <p:nvPr/>
        </p:nvPicPr>
        <p:blipFill>
          <a:blip r:embed="rId3">
            <a:alphaModFix/>
          </a:blip>
          <a:stretch>
            <a:fillRect/>
          </a:stretch>
        </p:blipFill>
        <p:spPr>
          <a:xfrm>
            <a:off x="476500" y="4379750"/>
            <a:ext cx="8352950" cy="5458775"/>
          </a:xfrm>
          <a:prstGeom prst="rect">
            <a:avLst/>
          </a:prstGeom>
          <a:noFill/>
          <a:ln>
            <a:noFill/>
          </a:ln>
        </p:spPr>
      </p:pic>
      <p:pic>
        <p:nvPicPr>
          <p:cNvPr id="142" name="Google Shape;142;p4"/>
          <p:cNvPicPr preferRelativeResize="0"/>
          <p:nvPr/>
        </p:nvPicPr>
        <p:blipFill>
          <a:blip r:embed="rId4">
            <a:alphaModFix/>
          </a:blip>
          <a:stretch>
            <a:fillRect/>
          </a:stretch>
        </p:blipFill>
        <p:spPr>
          <a:xfrm>
            <a:off x="15703975" y="114450"/>
            <a:ext cx="2431426" cy="1803874"/>
          </a:xfrm>
          <a:prstGeom prst="rect">
            <a:avLst/>
          </a:prstGeom>
          <a:noFill/>
          <a:ln>
            <a:noFill/>
          </a:ln>
        </p:spPr>
      </p:pic>
      <p:sp>
        <p:nvSpPr>
          <p:cNvPr id="143" name="Google Shape;143;p4"/>
          <p:cNvSpPr txBox="1"/>
          <p:nvPr/>
        </p:nvSpPr>
        <p:spPr>
          <a:xfrm>
            <a:off x="476500" y="9659950"/>
            <a:ext cx="7652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rPr>
              <a:t>*contoh bersumber dari https://www.profitwell.com/customer-churn/analysis</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3F4"/>
        </a:solidFill>
      </p:bgPr>
    </p:bg>
    <p:spTree>
      <p:nvGrpSpPr>
        <p:cNvPr id="147" name="Shape 147"/>
        <p:cNvGrpSpPr/>
        <p:nvPr/>
      </p:nvGrpSpPr>
      <p:grpSpPr>
        <a:xfrm>
          <a:off x="0" y="0"/>
          <a:ext cx="0" cy="0"/>
          <a:chOff x="0" y="0"/>
          <a:chExt cx="0" cy="0"/>
        </a:xfrm>
      </p:grpSpPr>
      <p:sp>
        <p:nvSpPr>
          <p:cNvPr id="148" name="Google Shape;148;p5"/>
          <p:cNvSpPr/>
          <p:nvPr/>
        </p:nvSpPr>
        <p:spPr>
          <a:xfrm>
            <a:off x="300016" y="4009461"/>
            <a:ext cx="5972525" cy="2877346"/>
          </a:xfrm>
          <a:custGeom>
            <a:rect b="b" l="l" r="r" t="t"/>
            <a:pathLst>
              <a:path extrusionOk="0" h="2301877" w="4778020">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328591" y="7173166"/>
            <a:ext cx="5972525" cy="2877346"/>
          </a:xfrm>
          <a:custGeom>
            <a:rect b="b" l="l" r="r" t="t"/>
            <a:pathLst>
              <a:path extrusionOk="0" h="2301877" w="4778020">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6539686" y="4009461"/>
            <a:ext cx="5972525" cy="2877346"/>
          </a:xfrm>
          <a:custGeom>
            <a:rect b="b" l="l" r="r" t="t"/>
            <a:pathLst>
              <a:path extrusionOk="0" h="2301877" w="4778020">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6539686" y="7173166"/>
            <a:ext cx="5972525" cy="2877346"/>
          </a:xfrm>
          <a:custGeom>
            <a:rect b="b" l="l" r="r" t="t"/>
            <a:pathLst>
              <a:path extrusionOk="0" h="2301877" w="4778020">
                <a:moveTo>
                  <a:pt x="4653560" y="2301877"/>
                </a:moveTo>
                <a:lnTo>
                  <a:pt x="124460" y="2301877"/>
                </a:lnTo>
                <a:cubicBezTo>
                  <a:pt x="55880" y="2301877"/>
                  <a:pt x="0" y="2245997"/>
                  <a:pt x="0" y="2177417"/>
                </a:cubicBezTo>
                <a:lnTo>
                  <a:pt x="0" y="124460"/>
                </a:lnTo>
                <a:cubicBezTo>
                  <a:pt x="0" y="55880"/>
                  <a:pt x="55880" y="0"/>
                  <a:pt x="124460" y="0"/>
                </a:cubicBezTo>
                <a:lnTo>
                  <a:pt x="4653561" y="0"/>
                </a:lnTo>
                <a:cubicBezTo>
                  <a:pt x="4722140" y="0"/>
                  <a:pt x="4778020" y="55880"/>
                  <a:pt x="4778020" y="124460"/>
                </a:cubicBezTo>
                <a:lnTo>
                  <a:pt x="4778020" y="2177417"/>
                </a:lnTo>
                <a:cubicBezTo>
                  <a:pt x="4778020" y="2245997"/>
                  <a:pt x="4722140" y="2301877"/>
                  <a:pt x="4653561" y="230187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12779356" y="4009461"/>
            <a:ext cx="5208628" cy="6041050"/>
          </a:xfrm>
          <a:custGeom>
            <a:rect b="b" l="l" r="r" t="t"/>
            <a:pathLst>
              <a:path extrusionOk="0" h="4832840" w="4166903">
                <a:moveTo>
                  <a:pt x="4042442" y="4832840"/>
                </a:moveTo>
                <a:lnTo>
                  <a:pt x="124460" y="4832840"/>
                </a:lnTo>
                <a:cubicBezTo>
                  <a:pt x="55880" y="4832840"/>
                  <a:pt x="0" y="4776960"/>
                  <a:pt x="0" y="4708380"/>
                </a:cubicBezTo>
                <a:lnTo>
                  <a:pt x="0" y="124460"/>
                </a:lnTo>
                <a:cubicBezTo>
                  <a:pt x="0" y="55880"/>
                  <a:pt x="55880" y="0"/>
                  <a:pt x="124460" y="0"/>
                </a:cubicBezTo>
                <a:lnTo>
                  <a:pt x="4042443" y="0"/>
                </a:lnTo>
                <a:cubicBezTo>
                  <a:pt x="4111023" y="0"/>
                  <a:pt x="4166903" y="55880"/>
                  <a:pt x="4166903" y="124460"/>
                </a:cubicBezTo>
                <a:lnTo>
                  <a:pt x="4166903" y="4708380"/>
                </a:lnTo>
                <a:cubicBezTo>
                  <a:pt x="4166903" y="4776960"/>
                  <a:pt x="4111023" y="4832840"/>
                  <a:pt x="4042443" y="483284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txBox="1"/>
          <p:nvPr/>
        </p:nvSpPr>
        <p:spPr>
          <a:xfrm>
            <a:off x="1028700" y="1028700"/>
            <a:ext cx="11483400" cy="2370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000">
                <a:solidFill>
                  <a:srgbClr val="0E2C4B"/>
                </a:solidFill>
              </a:rPr>
              <a:t>Macam-macam bentuk </a:t>
            </a:r>
            <a:r>
              <a:rPr i="1" lang="en-US" sz="7000">
                <a:solidFill>
                  <a:srgbClr val="F36825"/>
                </a:solidFill>
              </a:rPr>
              <a:t>Customer Churn</a:t>
            </a:r>
            <a:endParaRPr i="1"/>
          </a:p>
        </p:txBody>
      </p:sp>
      <p:grpSp>
        <p:nvGrpSpPr>
          <p:cNvPr id="154" name="Google Shape;154;p5"/>
          <p:cNvGrpSpPr/>
          <p:nvPr/>
        </p:nvGrpSpPr>
        <p:grpSpPr>
          <a:xfrm>
            <a:off x="1028700" y="4430373"/>
            <a:ext cx="4772475" cy="2370055"/>
            <a:chOff x="0" y="0"/>
            <a:chExt cx="6363300" cy="3160073"/>
          </a:xfrm>
        </p:grpSpPr>
        <p:sp>
          <p:nvSpPr>
            <p:cNvPr id="155" name="Google Shape;155;p5"/>
            <p:cNvSpPr/>
            <p:nvPr/>
          </p:nvSpPr>
          <p:spPr>
            <a:xfrm>
              <a:off x="0" y="0"/>
              <a:ext cx="1843010" cy="691386"/>
            </a:xfrm>
            <a:custGeom>
              <a:rect b="b" l="l" r="r" t="t"/>
              <a:pathLst>
                <a:path extrusionOk="0" h="660400" w="1760412">
                  <a:moveTo>
                    <a:pt x="1635952" y="660400"/>
                  </a:moveTo>
                  <a:lnTo>
                    <a:pt x="124460" y="660400"/>
                  </a:lnTo>
                  <a:cubicBezTo>
                    <a:pt x="55880" y="660400"/>
                    <a:pt x="0" y="604520"/>
                    <a:pt x="0" y="535940"/>
                  </a:cubicBezTo>
                  <a:lnTo>
                    <a:pt x="0" y="124460"/>
                  </a:lnTo>
                  <a:cubicBezTo>
                    <a:pt x="0" y="55880"/>
                    <a:pt x="55880" y="0"/>
                    <a:pt x="124460" y="0"/>
                  </a:cubicBezTo>
                  <a:lnTo>
                    <a:pt x="1635952" y="0"/>
                  </a:lnTo>
                  <a:cubicBezTo>
                    <a:pt x="1704532" y="0"/>
                    <a:pt x="1760412" y="55880"/>
                    <a:pt x="1760412" y="124460"/>
                  </a:cubicBezTo>
                  <a:lnTo>
                    <a:pt x="1760412" y="535940"/>
                  </a:lnTo>
                  <a:cubicBezTo>
                    <a:pt x="1760412" y="604520"/>
                    <a:pt x="1704532" y="660400"/>
                    <a:pt x="1635952" y="660400"/>
                  </a:cubicBezTo>
                  <a:close/>
                </a:path>
              </a:pathLst>
            </a:custGeom>
            <a:solidFill>
              <a:srgbClr val="EFF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txBox="1"/>
            <p:nvPr/>
          </p:nvSpPr>
          <p:spPr>
            <a:xfrm>
              <a:off x="204521" y="99103"/>
              <a:ext cx="5076300" cy="410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000">
                  <a:solidFill>
                    <a:srgbClr val="0E2C4B"/>
                  </a:solidFill>
                </a:rPr>
                <a:t>Berhenti Berlangganan</a:t>
              </a:r>
              <a:endParaRPr b="1"/>
            </a:p>
          </p:txBody>
        </p:sp>
        <p:sp>
          <p:nvSpPr>
            <p:cNvPr id="157" name="Google Shape;157;p5"/>
            <p:cNvSpPr txBox="1"/>
            <p:nvPr/>
          </p:nvSpPr>
          <p:spPr>
            <a:xfrm>
              <a:off x="0" y="943673"/>
              <a:ext cx="6363300" cy="22164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1800">
                  <a:solidFill>
                    <a:srgbClr val="0E2C4B"/>
                  </a:solidFill>
                </a:rPr>
                <a:t>Langganan yang dibatalkan mungkin merupakan jenis churn pertama, dan itu dapat dimotivasi oleh sejumlah alasan berbeda. Seperti: </a:t>
              </a:r>
              <a:r>
                <a:rPr b="1" lang="en-US" sz="1800">
                  <a:solidFill>
                    <a:srgbClr val="0E2C4B"/>
                  </a:solidFill>
                </a:rPr>
                <a:t>ketidakcocokan pelanggan, fungsionalitas yang hilang, dan kegagalan untuk mencapai hasil.</a:t>
              </a:r>
              <a:endParaRPr b="1" sz="1800"/>
            </a:p>
          </p:txBody>
        </p:sp>
      </p:grpSp>
      <p:grpSp>
        <p:nvGrpSpPr>
          <p:cNvPr id="158" name="Google Shape;158;p5"/>
          <p:cNvGrpSpPr/>
          <p:nvPr/>
        </p:nvGrpSpPr>
        <p:grpSpPr>
          <a:xfrm>
            <a:off x="7139722" y="4430373"/>
            <a:ext cx="4772478" cy="1780907"/>
            <a:chOff x="0" y="0"/>
            <a:chExt cx="6363304" cy="2374543"/>
          </a:xfrm>
        </p:grpSpPr>
        <p:sp>
          <p:nvSpPr>
            <p:cNvPr id="159" name="Google Shape;159;p5"/>
            <p:cNvSpPr/>
            <p:nvPr/>
          </p:nvSpPr>
          <p:spPr>
            <a:xfrm>
              <a:off x="0" y="0"/>
              <a:ext cx="1843010" cy="691386"/>
            </a:xfrm>
            <a:custGeom>
              <a:rect b="b" l="l" r="r" t="t"/>
              <a:pathLst>
                <a:path extrusionOk="0" h="660400" w="1760412">
                  <a:moveTo>
                    <a:pt x="1635952" y="660400"/>
                  </a:moveTo>
                  <a:lnTo>
                    <a:pt x="124460" y="660400"/>
                  </a:lnTo>
                  <a:cubicBezTo>
                    <a:pt x="55880" y="660400"/>
                    <a:pt x="0" y="604520"/>
                    <a:pt x="0" y="535940"/>
                  </a:cubicBezTo>
                  <a:lnTo>
                    <a:pt x="0" y="124460"/>
                  </a:lnTo>
                  <a:cubicBezTo>
                    <a:pt x="0" y="55880"/>
                    <a:pt x="55880" y="0"/>
                    <a:pt x="124460" y="0"/>
                  </a:cubicBezTo>
                  <a:lnTo>
                    <a:pt x="1635952" y="0"/>
                  </a:lnTo>
                  <a:cubicBezTo>
                    <a:pt x="1704532" y="0"/>
                    <a:pt x="1760412" y="55880"/>
                    <a:pt x="1760412" y="124460"/>
                  </a:cubicBezTo>
                  <a:lnTo>
                    <a:pt x="1760412" y="535940"/>
                  </a:lnTo>
                  <a:cubicBezTo>
                    <a:pt x="1760412" y="604520"/>
                    <a:pt x="1704532" y="660400"/>
                    <a:pt x="1635952" y="660400"/>
                  </a:cubicBezTo>
                  <a:close/>
                </a:path>
              </a:pathLst>
            </a:custGeom>
            <a:solidFill>
              <a:srgbClr val="EFF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txBox="1"/>
            <p:nvPr/>
          </p:nvSpPr>
          <p:spPr>
            <a:xfrm>
              <a:off x="204536" y="99103"/>
              <a:ext cx="5895300" cy="410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000">
                  <a:solidFill>
                    <a:srgbClr val="0E2C4B"/>
                  </a:solidFill>
                </a:rPr>
                <a:t>Berpindah ke Kompetitor</a:t>
              </a:r>
              <a:endParaRPr b="1"/>
            </a:p>
          </p:txBody>
        </p:sp>
        <p:sp>
          <p:nvSpPr>
            <p:cNvPr id="161" name="Google Shape;161;p5"/>
            <p:cNvSpPr txBox="1"/>
            <p:nvPr/>
          </p:nvSpPr>
          <p:spPr>
            <a:xfrm>
              <a:off x="4" y="896743"/>
              <a:ext cx="6363300" cy="1477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1800">
                  <a:solidFill>
                    <a:srgbClr val="0E2C4B"/>
                  </a:solidFill>
                </a:rPr>
                <a:t>Aspek-aspek tertentu dari analisis churn mengharuskan kita untuk fokus pada operasi perusahaan itu sendiri. Namun, ada elemen kompetitif juga..</a:t>
              </a:r>
              <a:endParaRPr sz="1800"/>
            </a:p>
          </p:txBody>
        </p:sp>
      </p:grpSp>
      <p:grpSp>
        <p:nvGrpSpPr>
          <p:cNvPr id="162" name="Google Shape;162;p5"/>
          <p:cNvGrpSpPr/>
          <p:nvPr/>
        </p:nvGrpSpPr>
        <p:grpSpPr>
          <a:xfrm>
            <a:off x="1028700" y="7594077"/>
            <a:ext cx="4772475" cy="2287551"/>
            <a:chOff x="0" y="0"/>
            <a:chExt cx="6363300" cy="3050066"/>
          </a:xfrm>
        </p:grpSpPr>
        <p:sp>
          <p:nvSpPr>
            <p:cNvPr id="163" name="Google Shape;163;p5"/>
            <p:cNvSpPr/>
            <p:nvPr/>
          </p:nvSpPr>
          <p:spPr>
            <a:xfrm>
              <a:off x="0" y="0"/>
              <a:ext cx="1843010" cy="691386"/>
            </a:xfrm>
            <a:custGeom>
              <a:rect b="b" l="l" r="r" t="t"/>
              <a:pathLst>
                <a:path extrusionOk="0" h="660400" w="1760412">
                  <a:moveTo>
                    <a:pt x="1635952" y="660400"/>
                  </a:moveTo>
                  <a:lnTo>
                    <a:pt x="124460" y="660400"/>
                  </a:lnTo>
                  <a:cubicBezTo>
                    <a:pt x="55880" y="660400"/>
                    <a:pt x="0" y="604520"/>
                    <a:pt x="0" y="535940"/>
                  </a:cubicBezTo>
                  <a:lnTo>
                    <a:pt x="0" y="124460"/>
                  </a:lnTo>
                  <a:cubicBezTo>
                    <a:pt x="0" y="55880"/>
                    <a:pt x="55880" y="0"/>
                    <a:pt x="124460" y="0"/>
                  </a:cubicBezTo>
                  <a:lnTo>
                    <a:pt x="1635952" y="0"/>
                  </a:lnTo>
                  <a:cubicBezTo>
                    <a:pt x="1704532" y="0"/>
                    <a:pt x="1760412" y="55880"/>
                    <a:pt x="1760412" y="124460"/>
                  </a:cubicBezTo>
                  <a:lnTo>
                    <a:pt x="1760412" y="535940"/>
                  </a:lnTo>
                  <a:cubicBezTo>
                    <a:pt x="1760412" y="604520"/>
                    <a:pt x="1704532" y="660400"/>
                    <a:pt x="1635952" y="660400"/>
                  </a:cubicBezTo>
                  <a:close/>
                </a:path>
              </a:pathLst>
            </a:custGeom>
            <a:solidFill>
              <a:srgbClr val="EFF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txBox="1"/>
            <p:nvPr/>
          </p:nvSpPr>
          <p:spPr>
            <a:xfrm>
              <a:off x="204520" y="99097"/>
              <a:ext cx="5438700" cy="410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000">
                  <a:solidFill>
                    <a:srgbClr val="0E2C4B"/>
                  </a:solidFill>
                </a:rPr>
                <a:t>Tidak Memperbaharui Langganan</a:t>
              </a:r>
              <a:endParaRPr b="1"/>
            </a:p>
          </p:txBody>
        </p:sp>
        <p:sp>
          <p:nvSpPr>
            <p:cNvPr id="165" name="Google Shape;165;p5"/>
            <p:cNvSpPr txBox="1"/>
            <p:nvPr/>
          </p:nvSpPr>
          <p:spPr>
            <a:xfrm>
              <a:off x="0" y="833666"/>
              <a:ext cx="6363300" cy="22164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1800">
                  <a:solidFill>
                    <a:srgbClr val="0E2C4B"/>
                  </a:solidFill>
                </a:rPr>
                <a:t>Beberapa churn bukanlah hasil dari ketidakpuasan aktif terhadap produk atau layanan, tetapi hasil dari pemeliharaan hubungan pelanggan yang tidak tepat. Seringkali, pelanggan yang tidak cukup terlibat hanya akan menjauh dari suatu produk.</a:t>
              </a:r>
              <a:endParaRPr sz="1800"/>
            </a:p>
          </p:txBody>
        </p:sp>
      </p:grpSp>
      <p:grpSp>
        <p:nvGrpSpPr>
          <p:cNvPr id="166" name="Google Shape;166;p5"/>
          <p:cNvGrpSpPr/>
          <p:nvPr/>
        </p:nvGrpSpPr>
        <p:grpSpPr>
          <a:xfrm>
            <a:off x="7139722" y="7594077"/>
            <a:ext cx="4772478" cy="1733597"/>
            <a:chOff x="0" y="0"/>
            <a:chExt cx="6363304" cy="2311464"/>
          </a:xfrm>
        </p:grpSpPr>
        <p:sp>
          <p:nvSpPr>
            <p:cNvPr id="167" name="Google Shape;167;p5"/>
            <p:cNvSpPr/>
            <p:nvPr/>
          </p:nvSpPr>
          <p:spPr>
            <a:xfrm>
              <a:off x="0" y="0"/>
              <a:ext cx="1843010" cy="691386"/>
            </a:xfrm>
            <a:custGeom>
              <a:rect b="b" l="l" r="r" t="t"/>
              <a:pathLst>
                <a:path extrusionOk="0" h="660400" w="1760412">
                  <a:moveTo>
                    <a:pt x="1635952" y="660400"/>
                  </a:moveTo>
                  <a:lnTo>
                    <a:pt x="124460" y="660400"/>
                  </a:lnTo>
                  <a:cubicBezTo>
                    <a:pt x="55880" y="660400"/>
                    <a:pt x="0" y="604520"/>
                    <a:pt x="0" y="535940"/>
                  </a:cubicBezTo>
                  <a:lnTo>
                    <a:pt x="0" y="124460"/>
                  </a:lnTo>
                  <a:cubicBezTo>
                    <a:pt x="0" y="55880"/>
                    <a:pt x="55880" y="0"/>
                    <a:pt x="124460" y="0"/>
                  </a:cubicBezTo>
                  <a:lnTo>
                    <a:pt x="1635952" y="0"/>
                  </a:lnTo>
                  <a:cubicBezTo>
                    <a:pt x="1704532" y="0"/>
                    <a:pt x="1760412" y="55880"/>
                    <a:pt x="1760412" y="124460"/>
                  </a:cubicBezTo>
                  <a:lnTo>
                    <a:pt x="1760412" y="535940"/>
                  </a:lnTo>
                  <a:cubicBezTo>
                    <a:pt x="1760412" y="604520"/>
                    <a:pt x="1704532" y="660400"/>
                    <a:pt x="1635952" y="660400"/>
                  </a:cubicBezTo>
                  <a:close/>
                </a:path>
              </a:pathLst>
            </a:custGeom>
            <a:solidFill>
              <a:srgbClr val="EFF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txBox="1"/>
            <p:nvPr/>
          </p:nvSpPr>
          <p:spPr>
            <a:xfrm>
              <a:off x="217236" y="99097"/>
              <a:ext cx="5438700" cy="410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2000">
                  <a:solidFill>
                    <a:srgbClr val="0E2C4B"/>
                  </a:solidFill>
                </a:rPr>
                <a:t>Penutupan Akun</a:t>
              </a:r>
              <a:endParaRPr b="1"/>
            </a:p>
          </p:txBody>
        </p:sp>
        <p:sp>
          <p:nvSpPr>
            <p:cNvPr id="169" name="Google Shape;169;p5"/>
            <p:cNvSpPr txBox="1"/>
            <p:nvPr/>
          </p:nvSpPr>
          <p:spPr>
            <a:xfrm>
              <a:off x="4" y="833664"/>
              <a:ext cx="6363300" cy="1477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1800">
                  <a:solidFill>
                    <a:srgbClr val="0E2C4B"/>
                  </a:solidFill>
                </a:rPr>
                <a:t>Bahkan jika pelanggan meninggalkan bisnis kita, senang dengan layanan yang kita berikan dan kebutuhan mereka terpenuhi, itu masih merupakan bentuk churn.</a:t>
              </a:r>
              <a:endParaRPr sz="1800"/>
            </a:p>
          </p:txBody>
        </p:sp>
      </p:grpSp>
      <p:sp>
        <p:nvSpPr>
          <p:cNvPr id="170" name="Google Shape;170;p5"/>
          <p:cNvSpPr/>
          <p:nvPr/>
        </p:nvSpPr>
        <p:spPr>
          <a:xfrm>
            <a:off x="13258281" y="4430373"/>
            <a:ext cx="1382257" cy="518539"/>
          </a:xfrm>
          <a:custGeom>
            <a:rect b="b" l="l" r="r" t="t"/>
            <a:pathLst>
              <a:path extrusionOk="0" h="660400" w="1760412">
                <a:moveTo>
                  <a:pt x="1635952" y="660400"/>
                </a:moveTo>
                <a:lnTo>
                  <a:pt x="124460" y="660400"/>
                </a:lnTo>
                <a:cubicBezTo>
                  <a:pt x="55880" y="660400"/>
                  <a:pt x="0" y="604520"/>
                  <a:pt x="0" y="535940"/>
                </a:cubicBezTo>
                <a:lnTo>
                  <a:pt x="0" y="124460"/>
                </a:lnTo>
                <a:cubicBezTo>
                  <a:pt x="0" y="55880"/>
                  <a:pt x="55880" y="0"/>
                  <a:pt x="124460" y="0"/>
                </a:cubicBezTo>
                <a:lnTo>
                  <a:pt x="1635952" y="0"/>
                </a:lnTo>
                <a:cubicBezTo>
                  <a:pt x="1704532" y="0"/>
                  <a:pt x="1760412" y="55880"/>
                  <a:pt x="1760412" y="124460"/>
                </a:cubicBezTo>
                <a:lnTo>
                  <a:pt x="1760412" y="535940"/>
                </a:lnTo>
                <a:cubicBezTo>
                  <a:pt x="1760412" y="604520"/>
                  <a:pt x="1704532" y="660400"/>
                  <a:pt x="1635952" y="660400"/>
                </a:cubicBezTo>
                <a:close/>
              </a:path>
            </a:pathLst>
          </a:custGeom>
          <a:solidFill>
            <a:srgbClr val="EFF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5"/>
          <p:cNvSpPr txBox="1"/>
          <p:nvPr/>
        </p:nvSpPr>
        <p:spPr>
          <a:xfrm>
            <a:off x="13411644" y="4492800"/>
            <a:ext cx="4079100" cy="3078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lang="en-US" sz="2000">
                <a:solidFill>
                  <a:srgbClr val="0E2C4B"/>
                </a:solidFill>
              </a:rPr>
              <a:t>Kenapa Analisis Churn Penting?</a:t>
            </a:r>
            <a:endParaRPr b="1"/>
          </a:p>
        </p:txBody>
      </p:sp>
      <p:sp>
        <p:nvSpPr>
          <p:cNvPr id="172" name="Google Shape;172;p5"/>
          <p:cNvSpPr txBox="1"/>
          <p:nvPr/>
        </p:nvSpPr>
        <p:spPr>
          <a:xfrm>
            <a:off x="13250724" y="5511225"/>
            <a:ext cx="4421400" cy="27081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lang="en-US" sz="2199">
                <a:solidFill>
                  <a:srgbClr val="0E2C4B"/>
                </a:solidFill>
              </a:rPr>
              <a:t>Mengapa memiliki pemahaman tentang analisis churn sangat penting?. Memahami berbagai alasan di balik churn pelanggan adalah langkah mendasar dalam mengatasi dan mengurangi rate.</a:t>
            </a:r>
            <a:endParaRPr sz="1500"/>
          </a:p>
        </p:txBody>
      </p:sp>
      <p:grpSp>
        <p:nvGrpSpPr>
          <p:cNvPr id="173" name="Google Shape;173;p5"/>
          <p:cNvGrpSpPr/>
          <p:nvPr/>
        </p:nvGrpSpPr>
        <p:grpSpPr>
          <a:xfrm>
            <a:off x="16846550" y="8847952"/>
            <a:ext cx="825500" cy="825500"/>
            <a:chOff x="0" y="0"/>
            <a:chExt cx="1100667" cy="1100667"/>
          </a:xfrm>
        </p:grpSpPr>
        <p:sp>
          <p:nvSpPr>
            <p:cNvPr id="174" name="Google Shape;174;p5"/>
            <p:cNvSpPr/>
            <p:nvPr/>
          </p:nvSpPr>
          <p:spPr>
            <a:xfrm>
              <a:off x="0" y="0"/>
              <a:ext cx="1100667" cy="1100667"/>
            </a:xfrm>
            <a:custGeom>
              <a:rect b="b" l="l" r="r" t="t"/>
              <a:pathLst>
                <a:path extrusionOk="0"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rot="-5400000">
              <a:off x="436385" y="452780"/>
              <a:ext cx="290178" cy="195107"/>
            </a:xfrm>
            <a:custGeom>
              <a:rect b="b" l="l" r="r" t="t"/>
              <a:pathLst>
                <a:path extrusionOk="0" h="1297940" w="1930400">
                  <a:moveTo>
                    <a:pt x="0" y="0"/>
                  </a:moveTo>
                  <a:lnTo>
                    <a:pt x="965200" y="1297940"/>
                  </a:lnTo>
                  <a:lnTo>
                    <a:pt x="1930400" y="0"/>
                  </a:lnTo>
                  <a:close/>
                </a:path>
              </a:pathLst>
            </a:custGeom>
            <a:solidFill>
              <a:srgbClr val="FFFFFF"/>
            </a:solidFill>
            <a:ln>
              <a:noFill/>
            </a:ln>
          </p:spPr>
        </p:sp>
      </p:grpSp>
      <p:pic>
        <p:nvPicPr>
          <p:cNvPr id="176" name="Google Shape;176;p5"/>
          <p:cNvPicPr preferRelativeResize="0"/>
          <p:nvPr/>
        </p:nvPicPr>
        <p:blipFill>
          <a:blip r:embed="rId3">
            <a:alphaModFix/>
          </a:blip>
          <a:stretch>
            <a:fillRect/>
          </a:stretch>
        </p:blipFill>
        <p:spPr>
          <a:xfrm>
            <a:off x="15703975" y="114450"/>
            <a:ext cx="2431426" cy="18038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3F4"/>
        </a:solidFill>
      </p:bgPr>
    </p:bg>
    <p:spTree>
      <p:nvGrpSpPr>
        <p:cNvPr id="180" name="Shape 180"/>
        <p:cNvGrpSpPr/>
        <p:nvPr/>
      </p:nvGrpSpPr>
      <p:grpSpPr>
        <a:xfrm>
          <a:off x="0" y="0"/>
          <a:ext cx="0" cy="0"/>
          <a:chOff x="0" y="0"/>
          <a:chExt cx="0" cy="0"/>
        </a:xfrm>
      </p:grpSpPr>
      <p:grpSp>
        <p:nvGrpSpPr>
          <p:cNvPr id="181" name="Google Shape;181;p6"/>
          <p:cNvGrpSpPr/>
          <p:nvPr/>
        </p:nvGrpSpPr>
        <p:grpSpPr>
          <a:xfrm>
            <a:off x="1028700" y="1875827"/>
            <a:ext cx="6173100" cy="4431631"/>
            <a:chOff x="0" y="0"/>
            <a:chExt cx="8230800" cy="5908841"/>
          </a:xfrm>
        </p:grpSpPr>
        <p:sp>
          <p:nvSpPr>
            <p:cNvPr id="182" name="Google Shape;182;p6"/>
            <p:cNvSpPr txBox="1"/>
            <p:nvPr/>
          </p:nvSpPr>
          <p:spPr>
            <a:xfrm>
              <a:off x="0" y="0"/>
              <a:ext cx="8230800" cy="4925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6000">
                  <a:solidFill>
                    <a:srgbClr val="0E2C4B"/>
                  </a:solidFill>
                </a:rPr>
                <a:t>Mengapa perlu menganalisis </a:t>
              </a:r>
              <a:r>
                <a:rPr i="1" lang="en-US" sz="6000">
                  <a:solidFill>
                    <a:srgbClr val="0E2C4B"/>
                  </a:solidFill>
                </a:rPr>
                <a:t>Churn </a:t>
              </a:r>
              <a:r>
                <a:rPr lang="en-US" sz="6000">
                  <a:solidFill>
                    <a:srgbClr val="0E2C4B"/>
                  </a:solidFill>
                </a:rPr>
                <a:t>secara berkala ?</a:t>
              </a:r>
              <a:endParaRPr baseline="30000" sz="6000"/>
            </a:p>
          </p:txBody>
        </p:sp>
        <p:sp>
          <p:nvSpPr>
            <p:cNvPr id="183" name="Google Shape;183;p6"/>
            <p:cNvSpPr/>
            <p:nvPr/>
          </p:nvSpPr>
          <p:spPr>
            <a:xfrm>
              <a:off x="0" y="4808174"/>
              <a:ext cx="6702580" cy="1100667"/>
            </a:xfrm>
            <a:custGeom>
              <a:rect b="b" l="l" r="r" t="t"/>
              <a:pathLst>
                <a:path extrusionOk="0" h="660400" w="4021548">
                  <a:moveTo>
                    <a:pt x="3897087" y="660400"/>
                  </a:moveTo>
                  <a:lnTo>
                    <a:pt x="124460" y="660400"/>
                  </a:lnTo>
                  <a:cubicBezTo>
                    <a:pt x="55880" y="660400"/>
                    <a:pt x="0" y="604520"/>
                    <a:pt x="0" y="535940"/>
                  </a:cubicBezTo>
                  <a:lnTo>
                    <a:pt x="0" y="124460"/>
                  </a:lnTo>
                  <a:cubicBezTo>
                    <a:pt x="0" y="55880"/>
                    <a:pt x="55880" y="0"/>
                    <a:pt x="124460" y="0"/>
                  </a:cubicBezTo>
                  <a:lnTo>
                    <a:pt x="3897088" y="0"/>
                  </a:lnTo>
                  <a:cubicBezTo>
                    <a:pt x="3965668" y="0"/>
                    <a:pt x="4021548" y="55880"/>
                    <a:pt x="4021548" y="124460"/>
                  </a:cubicBezTo>
                  <a:lnTo>
                    <a:pt x="4021548" y="535940"/>
                  </a:lnTo>
                  <a:cubicBezTo>
                    <a:pt x="4021548" y="604520"/>
                    <a:pt x="3965668" y="660400"/>
                    <a:pt x="3897088" y="660400"/>
                  </a:cubicBezTo>
                  <a:close/>
                </a:path>
              </a:pathLst>
            </a:custGeom>
            <a:solidFill>
              <a:srgbClr val="F368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txBox="1"/>
            <p:nvPr/>
          </p:nvSpPr>
          <p:spPr>
            <a:xfrm>
              <a:off x="693230" y="5043477"/>
              <a:ext cx="5587800" cy="5745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FFFFFF"/>
                  </a:solidFill>
                </a:rPr>
                <a:t>Poin diskusi</a:t>
              </a:r>
              <a:endParaRPr/>
            </a:p>
          </p:txBody>
        </p:sp>
      </p:grpSp>
      <p:sp>
        <p:nvSpPr>
          <p:cNvPr id="185" name="Google Shape;185;p6"/>
          <p:cNvSpPr/>
          <p:nvPr/>
        </p:nvSpPr>
        <p:spPr>
          <a:xfrm>
            <a:off x="8449948" y="236488"/>
            <a:ext cx="9524255" cy="9814023"/>
          </a:xfrm>
          <a:custGeom>
            <a:rect b="b" l="l" r="r" t="t"/>
            <a:pathLst>
              <a:path extrusionOk="0" h="7851218" w="7619404">
                <a:moveTo>
                  <a:pt x="7494944" y="7851218"/>
                </a:moveTo>
                <a:lnTo>
                  <a:pt x="124460" y="7851218"/>
                </a:lnTo>
                <a:cubicBezTo>
                  <a:pt x="55880" y="7851218"/>
                  <a:pt x="0" y="7795338"/>
                  <a:pt x="0" y="7726759"/>
                </a:cubicBezTo>
                <a:lnTo>
                  <a:pt x="0" y="124460"/>
                </a:lnTo>
                <a:cubicBezTo>
                  <a:pt x="0" y="55880"/>
                  <a:pt x="55880" y="0"/>
                  <a:pt x="124460" y="0"/>
                </a:cubicBezTo>
                <a:lnTo>
                  <a:pt x="7494944" y="0"/>
                </a:lnTo>
                <a:cubicBezTo>
                  <a:pt x="7563524" y="0"/>
                  <a:pt x="7619404" y="55880"/>
                  <a:pt x="7619404" y="124460"/>
                </a:cubicBezTo>
                <a:lnTo>
                  <a:pt x="7619404" y="7726759"/>
                </a:lnTo>
                <a:cubicBezTo>
                  <a:pt x="7619404" y="7795339"/>
                  <a:pt x="7563524" y="7851218"/>
                  <a:pt x="7494944" y="785121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*SaaS adalah perangkat lunak yang dimiliki, dipasok, dan dikelola dari jarak jauh oleh satu atau lebih penyedianya</a:t>
            </a:r>
            <a:endParaRPr>
              <a:solidFill>
                <a:schemeClr val="dk1"/>
              </a:solidFill>
            </a:endParaRPr>
          </a:p>
        </p:txBody>
      </p:sp>
      <p:sp>
        <p:nvSpPr>
          <p:cNvPr id="186" name="Google Shape;186;p6"/>
          <p:cNvSpPr txBox="1"/>
          <p:nvPr/>
        </p:nvSpPr>
        <p:spPr>
          <a:xfrm>
            <a:off x="1028700" y="6701865"/>
            <a:ext cx="5704800" cy="22164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lang="en-US" sz="2400">
                <a:solidFill>
                  <a:srgbClr val="0E2C4B"/>
                </a:solidFill>
              </a:rPr>
              <a:t>Churn adalah statistik yang sangat berpengaruh di seluruh bisnis SaaS*. Ini adalah metrik di mana bisnis, tua dan muda, hidup atau mati. Membiarkan tingkat churn merayap lebih tinggi dapat menyebabkan sejumlah masalah terkait.</a:t>
            </a:r>
            <a:endParaRPr/>
          </a:p>
        </p:txBody>
      </p:sp>
      <p:sp>
        <p:nvSpPr>
          <p:cNvPr id="187" name="Google Shape;187;p6"/>
          <p:cNvSpPr txBox="1"/>
          <p:nvPr/>
        </p:nvSpPr>
        <p:spPr>
          <a:xfrm>
            <a:off x="252250" y="9595200"/>
            <a:ext cx="7988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a:t>
            </a:r>
            <a:r>
              <a:rPr lang="en-US"/>
              <a:t>SaaS adalah perangkat lunak yang dimiliki, dipasok, dan dikelola dari jarak jauh oleh satu atau lebih penyedianya</a:t>
            </a:r>
            <a:endParaRPr/>
          </a:p>
        </p:txBody>
      </p:sp>
      <p:pic>
        <p:nvPicPr>
          <p:cNvPr id="188" name="Google Shape;188;p6"/>
          <p:cNvPicPr preferRelativeResize="0"/>
          <p:nvPr/>
        </p:nvPicPr>
        <p:blipFill>
          <a:blip r:embed="rId3">
            <a:alphaModFix/>
          </a:blip>
          <a:stretch>
            <a:fillRect/>
          </a:stretch>
        </p:blipFill>
        <p:spPr>
          <a:xfrm>
            <a:off x="8600338" y="1505263"/>
            <a:ext cx="9223475" cy="7733675"/>
          </a:xfrm>
          <a:prstGeom prst="rect">
            <a:avLst/>
          </a:prstGeom>
          <a:noFill/>
          <a:ln>
            <a:noFill/>
          </a:ln>
        </p:spPr>
      </p:pic>
      <p:sp>
        <p:nvSpPr>
          <p:cNvPr id="189" name="Google Shape;189;p6"/>
          <p:cNvSpPr txBox="1"/>
          <p:nvPr/>
        </p:nvSpPr>
        <p:spPr>
          <a:xfrm>
            <a:off x="8600350" y="9537200"/>
            <a:ext cx="798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rPr>
              <a:t>*contoh bersumber dari https://www.profitwell.com/customer-churn/analysis</a:t>
            </a:r>
            <a:endParaRPr>
              <a:solidFill>
                <a:schemeClr val="dk1"/>
              </a:solidFill>
            </a:endParaRPr>
          </a:p>
        </p:txBody>
      </p:sp>
      <p:pic>
        <p:nvPicPr>
          <p:cNvPr id="190" name="Google Shape;190;p6"/>
          <p:cNvPicPr preferRelativeResize="0"/>
          <p:nvPr/>
        </p:nvPicPr>
        <p:blipFill>
          <a:blip r:embed="rId4">
            <a:alphaModFix/>
          </a:blip>
          <a:stretch>
            <a:fillRect/>
          </a:stretch>
        </p:blipFill>
        <p:spPr>
          <a:xfrm>
            <a:off x="15703975" y="114450"/>
            <a:ext cx="2431426" cy="18038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grpSp>
        <p:nvGrpSpPr>
          <p:cNvPr id="195" name="Google Shape;195;p8"/>
          <p:cNvGrpSpPr/>
          <p:nvPr/>
        </p:nvGrpSpPr>
        <p:grpSpPr>
          <a:xfrm>
            <a:off x="8556524" y="1820079"/>
            <a:ext cx="9731476" cy="7896560"/>
            <a:chOff x="0" y="0"/>
            <a:chExt cx="12975301" cy="10528746"/>
          </a:xfrm>
        </p:grpSpPr>
        <p:pic>
          <p:nvPicPr>
            <p:cNvPr id="196" name="Google Shape;196;p8"/>
            <p:cNvPicPr preferRelativeResize="0"/>
            <p:nvPr/>
          </p:nvPicPr>
          <p:blipFill rotWithShape="1">
            <a:blip r:embed="rId3">
              <a:alphaModFix amt="51000"/>
            </a:blip>
            <a:srcRect b="0" l="0" r="0" t="0"/>
            <a:stretch/>
          </p:blipFill>
          <p:spPr>
            <a:xfrm>
              <a:off x="4931912" y="7737020"/>
              <a:ext cx="8043389" cy="2791726"/>
            </a:xfrm>
            <a:prstGeom prst="rect">
              <a:avLst/>
            </a:prstGeom>
            <a:noFill/>
            <a:ln>
              <a:noFill/>
            </a:ln>
          </p:spPr>
        </p:pic>
        <p:pic>
          <p:nvPicPr>
            <p:cNvPr id="197" name="Google Shape;197;p8"/>
            <p:cNvPicPr preferRelativeResize="0"/>
            <p:nvPr/>
          </p:nvPicPr>
          <p:blipFill rotWithShape="1">
            <a:blip r:embed="rId4">
              <a:alphaModFix amt="26000"/>
            </a:blip>
            <a:srcRect b="0" l="0" r="0" t="0"/>
            <a:stretch/>
          </p:blipFill>
          <p:spPr>
            <a:xfrm>
              <a:off x="0" y="8511403"/>
              <a:ext cx="4931912" cy="1711784"/>
            </a:xfrm>
            <a:prstGeom prst="rect">
              <a:avLst/>
            </a:prstGeom>
            <a:noFill/>
            <a:ln>
              <a:noFill/>
            </a:ln>
          </p:spPr>
        </p:pic>
        <p:sp>
          <p:nvSpPr>
            <p:cNvPr id="198" name="Google Shape;198;p8"/>
            <p:cNvSpPr/>
            <p:nvPr/>
          </p:nvSpPr>
          <p:spPr>
            <a:xfrm>
              <a:off x="1256086" y="0"/>
              <a:ext cx="8777619" cy="8816962"/>
            </a:xfrm>
            <a:custGeom>
              <a:rect b="b" l="l" r="r" t="t"/>
              <a:pathLst>
                <a:path extrusionOk="0" h="6350000" w="6321665">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EFF9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9" name="Google Shape;199;p8"/>
            <p:cNvPicPr preferRelativeResize="0"/>
            <p:nvPr/>
          </p:nvPicPr>
          <p:blipFill rotWithShape="1">
            <a:blip r:embed="rId5">
              <a:alphaModFix/>
            </a:blip>
            <a:srcRect b="0" l="0" r="0" t="0"/>
            <a:stretch/>
          </p:blipFill>
          <p:spPr>
            <a:xfrm>
              <a:off x="1961621" y="964247"/>
              <a:ext cx="8928296" cy="9157227"/>
            </a:xfrm>
            <a:prstGeom prst="rect">
              <a:avLst/>
            </a:prstGeom>
            <a:noFill/>
            <a:ln>
              <a:noFill/>
            </a:ln>
          </p:spPr>
        </p:pic>
      </p:grpSp>
      <p:grpSp>
        <p:nvGrpSpPr>
          <p:cNvPr id="200" name="Google Shape;200;p8"/>
          <p:cNvGrpSpPr/>
          <p:nvPr/>
        </p:nvGrpSpPr>
        <p:grpSpPr>
          <a:xfrm>
            <a:off x="1028700" y="8432800"/>
            <a:ext cx="825500" cy="825500"/>
            <a:chOff x="0" y="0"/>
            <a:chExt cx="1100667" cy="1100667"/>
          </a:xfrm>
        </p:grpSpPr>
        <p:sp>
          <p:nvSpPr>
            <p:cNvPr id="201" name="Google Shape;201;p8"/>
            <p:cNvSpPr/>
            <p:nvPr/>
          </p:nvSpPr>
          <p:spPr>
            <a:xfrm>
              <a:off x="0" y="0"/>
              <a:ext cx="1100667" cy="1100667"/>
            </a:xfrm>
            <a:custGeom>
              <a:rect b="b" l="l" r="r" t="t"/>
              <a:pathLst>
                <a:path extrusionOk="0"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rot="-5400000">
              <a:off x="436385" y="452780"/>
              <a:ext cx="290178" cy="195107"/>
            </a:xfrm>
            <a:custGeom>
              <a:rect b="b" l="l" r="r" t="t"/>
              <a:pathLst>
                <a:path extrusionOk="0" h="1297940" w="1930400">
                  <a:moveTo>
                    <a:pt x="0" y="0"/>
                  </a:moveTo>
                  <a:lnTo>
                    <a:pt x="965200" y="1297940"/>
                  </a:lnTo>
                  <a:lnTo>
                    <a:pt x="1930400" y="0"/>
                  </a:lnTo>
                  <a:close/>
                </a:path>
              </a:pathLst>
            </a:custGeom>
            <a:solidFill>
              <a:srgbClr val="FFFFFF"/>
            </a:solidFill>
            <a:ln>
              <a:noFill/>
            </a:ln>
          </p:spPr>
        </p:sp>
      </p:grpSp>
      <p:sp>
        <p:nvSpPr>
          <p:cNvPr id="203" name="Google Shape;203;p8"/>
          <p:cNvSpPr txBox="1"/>
          <p:nvPr/>
        </p:nvSpPr>
        <p:spPr>
          <a:xfrm>
            <a:off x="1028700" y="3556000"/>
            <a:ext cx="7257000" cy="23703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7000">
                <a:solidFill>
                  <a:srgbClr val="0E2C4B"/>
                </a:solidFill>
              </a:rPr>
              <a:t>Analisis Data</a:t>
            </a:r>
            <a:r>
              <a:rPr b="0" lang="en-US" sz="7000" u="none" cap="none" strike="noStrike">
                <a:solidFill>
                  <a:srgbClr val="0E2C4B"/>
                </a:solidFill>
                <a:latin typeface="Arial"/>
                <a:ea typeface="Arial"/>
                <a:cs typeface="Arial"/>
                <a:sym typeface="Arial"/>
              </a:rPr>
              <a:t> </a:t>
            </a:r>
            <a:r>
              <a:rPr lang="en-US" sz="7000">
                <a:solidFill>
                  <a:srgbClr val="F36825"/>
                </a:solidFill>
              </a:rPr>
              <a:t>Churn</a:t>
            </a:r>
            <a:r>
              <a:rPr b="0" lang="en-US" sz="7000" u="none" cap="none" strike="noStrike">
                <a:solidFill>
                  <a:srgbClr val="0E2C4B"/>
                </a:solidFill>
                <a:latin typeface="Arial"/>
                <a:ea typeface="Arial"/>
                <a:cs typeface="Arial"/>
                <a:sym typeface="Arial"/>
              </a:rPr>
              <a:t> </a:t>
            </a:r>
            <a:endParaRPr/>
          </a:p>
        </p:txBody>
      </p:sp>
      <p:sp>
        <p:nvSpPr>
          <p:cNvPr id="204" name="Google Shape;204;p8"/>
          <p:cNvSpPr txBox="1"/>
          <p:nvPr/>
        </p:nvSpPr>
        <p:spPr>
          <a:xfrm>
            <a:off x="1028700" y="1077122"/>
            <a:ext cx="4725600" cy="215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t/>
            </a:r>
            <a:endParaRPr/>
          </a:p>
        </p:txBody>
      </p:sp>
      <p:pic>
        <p:nvPicPr>
          <p:cNvPr id="205" name="Google Shape;205;p8"/>
          <p:cNvPicPr preferRelativeResize="0"/>
          <p:nvPr/>
        </p:nvPicPr>
        <p:blipFill>
          <a:blip r:embed="rId6">
            <a:alphaModFix/>
          </a:blip>
          <a:stretch>
            <a:fillRect/>
          </a:stretch>
        </p:blipFill>
        <p:spPr>
          <a:xfrm>
            <a:off x="343550" y="198550"/>
            <a:ext cx="2431426" cy="18038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3F4"/>
        </a:solidFill>
      </p:bgPr>
    </p:bg>
    <p:spTree>
      <p:nvGrpSpPr>
        <p:cNvPr id="209" name="Shape 209"/>
        <p:cNvGrpSpPr/>
        <p:nvPr/>
      </p:nvGrpSpPr>
      <p:grpSpPr>
        <a:xfrm>
          <a:off x="0" y="0"/>
          <a:ext cx="0" cy="0"/>
          <a:chOff x="0" y="0"/>
          <a:chExt cx="0" cy="0"/>
        </a:xfrm>
      </p:grpSpPr>
      <p:sp>
        <p:nvSpPr>
          <p:cNvPr id="210" name="Google Shape;210;p9"/>
          <p:cNvSpPr/>
          <p:nvPr/>
        </p:nvSpPr>
        <p:spPr>
          <a:xfrm>
            <a:off x="1028700" y="4379723"/>
            <a:ext cx="5033385" cy="4878577"/>
          </a:xfrm>
          <a:custGeom>
            <a:rect b="b" l="l" r="r" t="t"/>
            <a:pathLst>
              <a:path extrusionOk="0" h="3902862" w="4026708">
                <a:moveTo>
                  <a:pt x="3902248" y="3902862"/>
                </a:moveTo>
                <a:lnTo>
                  <a:pt x="124460" y="3902862"/>
                </a:lnTo>
                <a:cubicBezTo>
                  <a:pt x="55880" y="3902862"/>
                  <a:pt x="0" y="3846982"/>
                  <a:pt x="0" y="3778402"/>
                </a:cubicBezTo>
                <a:lnTo>
                  <a:pt x="0" y="124460"/>
                </a:lnTo>
                <a:cubicBezTo>
                  <a:pt x="0" y="55880"/>
                  <a:pt x="55880" y="0"/>
                  <a:pt x="124460" y="0"/>
                </a:cubicBezTo>
                <a:lnTo>
                  <a:pt x="3902248" y="0"/>
                </a:lnTo>
                <a:cubicBezTo>
                  <a:pt x="3970828" y="0"/>
                  <a:pt x="4026708" y="55880"/>
                  <a:pt x="4026708" y="124460"/>
                </a:cubicBezTo>
                <a:lnTo>
                  <a:pt x="4026708" y="3778402"/>
                </a:lnTo>
                <a:cubicBezTo>
                  <a:pt x="4026708" y="3846982"/>
                  <a:pt x="3970828" y="3902862"/>
                  <a:pt x="3902248" y="390286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9"/>
          <p:cNvGrpSpPr/>
          <p:nvPr/>
        </p:nvGrpSpPr>
        <p:grpSpPr>
          <a:xfrm>
            <a:off x="1428036" y="3464250"/>
            <a:ext cx="1453728" cy="1679249"/>
            <a:chOff x="0" y="0"/>
            <a:chExt cx="1938305" cy="2239000"/>
          </a:xfrm>
        </p:grpSpPr>
        <p:pic>
          <p:nvPicPr>
            <p:cNvPr id="212" name="Google Shape;212;p9"/>
            <p:cNvPicPr preferRelativeResize="0"/>
            <p:nvPr/>
          </p:nvPicPr>
          <p:blipFill rotWithShape="1">
            <a:blip r:embed="rId3">
              <a:alphaModFix amt="51000"/>
            </a:blip>
            <a:srcRect b="0" l="0" r="0" t="0"/>
            <a:stretch/>
          </p:blipFill>
          <p:spPr>
            <a:xfrm>
              <a:off x="0" y="1641014"/>
              <a:ext cx="1722890" cy="597986"/>
            </a:xfrm>
            <a:prstGeom prst="rect">
              <a:avLst/>
            </a:prstGeom>
            <a:noFill/>
            <a:ln>
              <a:noFill/>
            </a:ln>
          </p:spPr>
        </p:pic>
        <p:pic>
          <p:nvPicPr>
            <p:cNvPr id="213" name="Google Shape;213;p9"/>
            <p:cNvPicPr preferRelativeResize="0"/>
            <p:nvPr/>
          </p:nvPicPr>
          <p:blipFill rotWithShape="1">
            <a:blip r:embed="rId4">
              <a:alphaModFix/>
            </a:blip>
            <a:srcRect b="0" l="0" r="0" t="0"/>
            <a:stretch/>
          </p:blipFill>
          <p:spPr>
            <a:xfrm>
              <a:off x="548424" y="0"/>
              <a:ext cx="1389881" cy="2111437"/>
            </a:xfrm>
            <a:prstGeom prst="rect">
              <a:avLst/>
            </a:prstGeom>
            <a:noFill/>
            <a:ln>
              <a:noFill/>
            </a:ln>
          </p:spPr>
        </p:pic>
      </p:grpSp>
      <p:sp>
        <p:nvSpPr>
          <p:cNvPr id="214" name="Google Shape;214;p9"/>
          <p:cNvSpPr/>
          <p:nvPr/>
        </p:nvSpPr>
        <p:spPr>
          <a:xfrm>
            <a:off x="6627308" y="4379723"/>
            <a:ext cx="5033385" cy="4878154"/>
          </a:xfrm>
          <a:custGeom>
            <a:rect b="b" l="l" r="r" t="t"/>
            <a:pathLst>
              <a:path extrusionOk="0" h="3902523" w="4026708">
                <a:moveTo>
                  <a:pt x="3902248" y="3902523"/>
                </a:moveTo>
                <a:lnTo>
                  <a:pt x="124460" y="3902523"/>
                </a:lnTo>
                <a:cubicBezTo>
                  <a:pt x="55880" y="3902523"/>
                  <a:pt x="0" y="3846643"/>
                  <a:pt x="0" y="3778063"/>
                </a:cubicBezTo>
                <a:lnTo>
                  <a:pt x="0" y="124460"/>
                </a:lnTo>
                <a:cubicBezTo>
                  <a:pt x="0" y="55880"/>
                  <a:pt x="55880" y="0"/>
                  <a:pt x="124460" y="0"/>
                </a:cubicBezTo>
                <a:lnTo>
                  <a:pt x="3902248" y="0"/>
                </a:lnTo>
                <a:cubicBezTo>
                  <a:pt x="3970828" y="0"/>
                  <a:pt x="4026708" y="55880"/>
                  <a:pt x="4026708" y="124460"/>
                </a:cubicBezTo>
                <a:lnTo>
                  <a:pt x="4026708" y="3778064"/>
                </a:lnTo>
                <a:cubicBezTo>
                  <a:pt x="4026708" y="3846643"/>
                  <a:pt x="3970828" y="3902523"/>
                  <a:pt x="3902248" y="39025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9"/>
          <p:cNvSpPr/>
          <p:nvPr/>
        </p:nvSpPr>
        <p:spPr>
          <a:xfrm>
            <a:off x="12225915" y="4379723"/>
            <a:ext cx="5033385" cy="4878154"/>
          </a:xfrm>
          <a:custGeom>
            <a:rect b="b" l="l" r="r" t="t"/>
            <a:pathLst>
              <a:path extrusionOk="0" h="3902523" w="4026708">
                <a:moveTo>
                  <a:pt x="3902248" y="3902523"/>
                </a:moveTo>
                <a:lnTo>
                  <a:pt x="124460" y="3902523"/>
                </a:lnTo>
                <a:cubicBezTo>
                  <a:pt x="55880" y="3902523"/>
                  <a:pt x="0" y="3846643"/>
                  <a:pt x="0" y="3778063"/>
                </a:cubicBezTo>
                <a:lnTo>
                  <a:pt x="0" y="124460"/>
                </a:lnTo>
                <a:cubicBezTo>
                  <a:pt x="0" y="55880"/>
                  <a:pt x="55880" y="0"/>
                  <a:pt x="124460" y="0"/>
                </a:cubicBezTo>
                <a:lnTo>
                  <a:pt x="3902248" y="0"/>
                </a:lnTo>
                <a:cubicBezTo>
                  <a:pt x="3970828" y="0"/>
                  <a:pt x="4026708" y="55880"/>
                  <a:pt x="4026708" y="124460"/>
                </a:cubicBezTo>
                <a:lnTo>
                  <a:pt x="4026708" y="3778064"/>
                </a:lnTo>
                <a:cubicBezTo>
                  <a:pt x="4026708" y="3846643"/>
                  <a:pt x="3970828" y="3902523"/>
                  <a:pt x="3902248" y="390252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 name="Google Shape;216;p9"/>
          <p:cNvGrpSpPr/>
          <p:nvPr/>
        </p:nvGrpSpPr>
        <p:grpSpPr>
          <a:xfrm>
            <a:off x="6979367" y="3457329"/>
            <a:ext cx="1917568" cy="1686171"/>
            <a:chOff x="0" y="0"/>
            <a:chExt cx="2556757" cy="2248228"/>
          </a:xfrm>
        </p:grpSpPr>
        <p:pic>
          <p:nvPicPr>
            <p:cNvPr id="217" name="Google Shape;217;p9"/>
            <p:cNvPicPr preferRelativeResize="0"/>
            <p:nvPr/>
          </p:nvPicPr>
          <p:blipFill rotWithShape="1">
            <a:blip r:embed="rId3">
              <a:alphaModFix amt="51000"/>
            </a:blip>
            <a:srcRect b="0" l="0" r="0" t="0"/>
            <a:stretch/>
          </p:blipFill>
          <p:spPr>
            <a:xfrm>
              <a:off x="0" y="1650242"/>
              <a:ext cx="1722890" cy="597986"/>
            </a:xfrm>
            <a:prstGeom prst="rect">
              <a:avLst/>
            </a:prstGeom>
            <a:noFill/>
            <a:ln>
              <a:noFill/>
            </a:ln>
          </p:spPr>
        </p:pic>
        <p:pic>
          <p:nvPicPr>
            <p:cNvPr id="218" name="Google Shape;218;p9"/>
            <p:cNvPicPr preferRelativeResize="0"/>
            <p:nvPr/>
          </p:nvPicPr>
          <p:blipFill rotWithShape="1">
            <a:blip r:embed="rId5">
              <a:alphaModFix/>
            </a:blip>
            <a:srcRect b="0" l="0" r="0" t="0"/>
            <a:stretch/>
          </p:blipFill>
          <p:spPr>
            <a:xfrm>
              <a:off x="444035" y="0"/>
              <a:ext cx="2112722" cy="2120664"/>
            </a:xfrm>
            <a:prstGeom prst="rect">
              <a:avLst/>
            </a:prstGeom>
            <a:noFill/>
            <a:ln>
              <a:noFill/>
            </a:ln>
          </p:spPr>
        </p:pic>
      </p:grpSp>
      <p:grpSp>
        <p:nvGrpSpPr>
          <p:cNvPr id="219" name="Google Shape;219;p9"/>
          <p:cNvGrpSpPr/>
          <p:nvPr/>
        </p:nvGrpSpPr>
        <p:grpSpPr>
          <a:xfrm>
            <a:off x="12625251" y="3711618"/>
            <a:ext cx="1941529" cy="1431881"/>
            <a:chOff x="0" y="0"/>
            <a:chExt cx="2588706" cy="1909175"/>
          </a:xfrm>
        </p:grpSpPr>
        <p:pic>
          <p:nvPicPr>
            <p:cNvPr id="220" name="Google Shape;220;p9"/>
            <p:cNvPicPr preferRelativeResize="0"/>
            <p:nvPr/>
          </p:nvPicPr>
          <p:blipFill rotWithShape="1">
            <a:blip r:embed="rId3">
              <a:alphaModFix amt="51000"/>
            </a:blip>
            <a:srcRect b="0" l="0" r="0" t="0"/>
            <a:stretch/>
          </p:blipFill>
          <p:spPr>
            <a:xfrm>
              <a:off x="0" y="1311189"/>
              <a:ext cx="1722890" cy="597986"/>
            </a:xfrm>
            <a:prstGeom prst="rect">
              <a:avLst/>
            </a:prstGeom>
            <a:noFill/>
            <a:ln>
              <a:noFill/>
            </a:ln>
          </p:spPr>
        </p:pic>
        <p:pic>
          <p:nvPicPr>
            <p:cNvPr id="221" name="Google Shape;221;p9"/>
            <p:cNvPicPr preferRelativeResize="0"/>
            <p:nvPr/>
          </p:nvPicPr>
          <p:blipFill rotWithShape="1">
            <a:blip r:embed="rId6">
              <a:alphaModFix/>
            </a:blip>
            <a:srcRect b="0" l="0" r="0" t="0"/>
            <a:stretch/>
          </p:blipFill>
          <p:spPr>
            <a:xfrm>
              <a:off x="380984" y="0"/>
              <a:ext cx="2207722" cy="1781612"/>
            </a:xfrm>
            <a:prstGeom prst="rect">
              <a:avLst/>
            </a:prstGeom>
            <a:noFill/>
            <a:ln>
              <a:noFill/>
            </a:ln>
          </p:spPr>
        </p:pic>
      </p:grpSp>
      <p:grpSp>
        <p:nvGrpSpPr>
          <p:cNvPr id="222" name="Google Shape;222;p9"/>
          <p:cNvGrpSpPr/>
          <p:nvPr/>
        </p:nvGrpSpPr>
        <p:grpSpPr>
          <a:xfrm>
            <a:off x="1028700" y="1028700"/>
            <a:ext cx="12084751" cy="1537765"/>
            <a:chOff x="0" y="0"/>
            <a:chExt cx="16113000" cy="2050353"/>
          </a:xfrm>
        </p:grpSpPr>
        <p:sp>
          <p:nvSpPr>
            <p:cNvPr id="223" name="Google Shape;223;p9"/>
            <p:cNvSpPr txBox="1"/>
            <p:nvPr/>
          </p:nvSpPr>
          <p:spPr>
            <a:xfrm>
              <a:off x="0" y="0"/>
              <a:ext cx="16113000" cy="1436700"/>
            </a:xfrm>
            <a:prstGeom prst="rect">
              <a:avLst/>
            </a:prstGeom>
            <a:noFill/>
            <a:ln>
              <a:noFill/>
            </a:ln>
          </p:spPr>
          <p:txBody>
            <a:bodyPr anchorCtr="0" anchor="t" bIns="0" lIns="0" spcFirstLastPara="1" rIns="0" wrap="square" tIns="0">
              <a:spAutoFit/>
            </a:bodyPr>
            <a:lstStyle/>
            <a:p>
              <a:pPr indent="0" lvl="0" marL="0" rtl="0" algn="l">
                <a:lnSpc>
                  <a:spcPct val="120000"/>
                </a:lnSpc>
                <a:spcBef>
                  <a:spcPts val="0"/>
                </a:spcBef>
                <a:spcAft>
                  <a:spcPts val="0"/>
                </a:spcAft>
                <a:buClr>
                  <a:schemeClr val="dk1"/>
                </a:buClr>
                <a:buFont typeface="Arial"/>
                <a:buNone/>
              </a:pPr>
              <a:r>
                <a:rPr lang="en-US" sz="7000">
                  <a:solidFill>
                    <a:srgbClr val="0E2C4B"/>
                  </a:solidFill>
                </a:rPr>
                <a:t>Analisis Data</a:t>
              </a:r>
              <a:r>
                <a:rPr lang="en-US" sz="7000">
                  <a:solidFill>
                    <a:srgbClr val="0E2C4B"/>
                  </a:solidFill>
                </a:rPr>
                <a:t> </a:t>
              </a:r>
              <a:r>
                <a:rPr lang="en-US" sz="7000">
                  <a:solidFill>
                    <a:srgbClr val="F36825"/>
                  </a:solidFill>
                </a:rPr>
                <a:t>Churn</a:t>
              </a:r>
              <a:endParaRPr/>
            </a:p>
          </p:txBody>
        </p:sp>
        <p:sp>
          <p:nvSpPr>
            <p:cNvPr id="224" name="Google Shape;224;p9"/>
            <p:cNvSpPr txBox="1"/>
            <p:nvPr/>
          </p:nvSpPr>
          <p:spPr>
            <a:xfrm>
              <a:off x="0" y="1762953"/>
              <a:ext cx="16113000" cy="287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t/>
              </a:r>
              <a:endParaRPr/>
            </a:p>
          </p:txBody>
        </p:sp>
      </p:grpSp>
      <p:sp>
        <p:nvSpPr>
          <p:cNvPr id="225" name="Google Shape;225;p9"/>
          <p:cNvSpPr txBox="1"/>
          <p:nvPr/>
        </p:nvSpPr>
        <p:spPr>
          <a:xfrm>
            <a:off x="1428036" y="5317561"/>
            <a:ext cx="4311000" cy="4130100"/>
          </a:xfrm>
          <a:prstGeom prst="rect">
            <a:avLst/>
          </a:prstGeom>
          <a:noFill/>
          <a:ln>
            <a:noFill/>
          </a:ln>
        </p:spPr>
        <p:txBody>
          <a:bodyPr anchorCtr="0" anchor="t" bIns="0" lIns="0" spcFirstLastPara="1" rIns="0" wrap="square" tIns="0">
            <a:spAutoFit/>
          </a:bodyPr>
          <a:lstStyle/>
          <a:p>
            <a:pPr indent="0" lvl="0" marL="0" marR="0" rtl="0" algn="l">
              <a:lnSpc>
                <a:spcPct val="139954"/>
              </a:lnSpc>
              <a:spcBef>
                <a:spcPts val="0"/>
              </a:spcBef>
              <a:spcAft>
                <a:spcPts val="0"/>
              </a:spcAft>
              <a:buNone/>
            </a:pPr>
            <a:r>
              <a:rPr lang="en-US" sz="2200">
                <a:solidFill>
                  <a:srgbClr val="0E2C4B"/>
                </a:solidFill>
              </a:rPr>
              <a:t>Seperti halnya bentuk analisis apa pun, analisis churn yang efektif mengharuskan kita untuk melacak data yang benar. Menetapkan tujuan berorientasi KPI* yang tepat dapat membantu kita melihat lebih dekat apa yang mempengaruhi churn kita.</a:t>
            </a:r>
            <a:endParaRPr sz="2200">
              <a:solidFill>
                <a:srgbClr val="0E2C4B"/>
              </a:solidFill>
            </a:endParaRPr>
          </a:p>
          <a:p>
            <a:pPr indent="0" lvl="0" marL="0" marR="0" rtl="0" algn="l">
              <a:lnSpc>
                <a:spcPct val="139954"/>
              </a:lnSpc>
              <a:spcBef>
                <a:spcPts val="0"/>
              </a:spcBef>
              <a:spcAft>
                <a:spcPts val="0"/>
              </a:spcAft>
              <a:buNone/>
            </a:pPr>
            <a:r>
              <a:t/>
            </a:r>
            <a:endParaRPr sz="2200">
              <a:solidFill>
                <a:srgbClr val="0E2C4B"/>
              </a:solidFill>
            </a:endParaRPr>
          </a:p>
        </p:txBody>
      </p:sp>
      <p:grpSp>
        <p:nvGrpSpPr>
          <p:cNvPr id="226" name="Google Shape;226;p9"/>
          <p:cNvGrpSpPr/>
          <p:nvPr/>
        </p:nvGrpSpPr>
        <p:grpSpPr>
          <a:xfrm>
            <a:off x="6988543" y="5832978"/>
            <a:ext cx="4311000" cy="2975212"/>
            <a:chOff x="0" y="-38100"/>
            <a:chExt cx="5748000" cy="3966949"/>
          </a:xfrm>
        </p:grpSpPr>
        <p:sp>
          <p:nvSpPr>
            <p:cNvPr id="227" name="Google Shape;227;p9"/>
            <p:cNvSpPr txBox="1"/>
            <p:nvPr/>
          </p:nvSpPr>
          <p:spPr>
            <a:xfrm>
              <a:off x="0" y="-38100"/>
              <a:ext cx="5748000" cy="451500"/>
            </a:xfrm>
            <a:prstGeom prst="rect">
              <a:avLst/>
            </a:prstGeom>
            <a:noFill/>
            <a:ln>
              <a:noFill/>
            </a:ln>
          </p:spPr>
          <p:txBody>
            <a:bodyPr anchorCtr="0" anchor="t" bIns="0" lIns="0" spcFirstLastPara="1" rIns="0" wrap="square" tIns="0">
              <a:spAutoFit/>
            </a:bodyPr>
            <a:lstStyle/>
            <a:p>
              <a:pPr indent="0" lvl="0" marL="0" marR="0" rtl="0" algn="l">
                <a:lnSpc>
                  <a:spcPct val="139954"/>
                </a:lnSpc>
                <a:spcBef>
                  <a:spcPts val="0"/>
                </a:spcBef>
                <a:spcAft>
                  <a:spcPts val="0"/>
                </a:spcAft>
                <a:buNone/>
              </a:pPr>
              <a:r>
                <a:rPr lang="en-US" sz="2200">
                  <a:solidFill>
                    <a:srgbClr val="0E2C4B"/>
                  </a:solidFill>
                </a:rPr>
                <a:t>BENTUK-BENTUK KPI</a:t>
              </a:r>
              <a:endParaRPr/>
            </a:p>
          </p:txBody>
        </p:sp>
        <p:sp>
          <p:nvSpPr>
            <p:cNvPr id="228" name="Google Shape;228;p9"/>
            <p:cNvSpPr txBox="1"/>
            <p:nvPr/>
          </p:nvSpPr>
          <p:spPr>
            <a:xfrm>
              <a:off x="0" y="949849"/>
              <a:ext cx="5748000" cy="2979000"/>
            </a:xfrm>
            <a:prstGeom prst="rect">
              <a:avLst/>
            </a:prstGeom>
            <a:noFill/>
            <a:ln>
              <a:noFill/>
            </a:ln>
          </p:spPr>
          <p:txBody>
            <a:bodyPr anchorCtr="0" anchor="t" bIns="0" lIns="0" spcFirstLastPara="1" rIns="0" wrap="square" tIns="0">
              <a:spAutoFit/>
            </a:bodyPr>
            <a:lstStyle/>
            <a:p>
              <a:pPr indent="-368300" lvl="0" marL="457200" marR="0" rtl="0" algn="l">
                <a:lnSpc>
                  <a:spcPct val="139954"/>
                </a:lnSpc>
                <a:spcBef>
                  <a:spcPts val="0"/>
                </a:spcBef>
                <a:spcAft>
                  <a:spcPts val="0"/>
                </a:spcAft>
                <a:buClr>
                  <a:srgbClr val="0E2C4B"/>
                </a:buClr>
                <a:buSzPts val="2200"/>
                <a:buFont typeface="Arial"/>
                <a:buChar char="❏"/>
              </a:pPr>
              <a:r>
                <a:rPr lang="en-US" sz="2200">
                  <a:solidFill>
                    <a:srgbClr val="0E2C4B"/>
                  </a:solidFill>
                </a:rPr>
                <a:t>Pelibatan pelanggan dan penggunaan.</a:t>
              </a:r>
              <a:endParaRPr sz="2200">
                <a:solidFill>
                  <a:srgbClr val="0E2C4B"/>
                </a:solidFill>
              </a:endParaRPr>
            </a:p>
            <a:p>
              <a:pPr indent="-368300" lvl="0" marL="457200" marR="0" rtl="0" algn="l">
                <a:lnSpc>
                  <a:spcPct val="139954"/>
                </a:lnSpc>
                <a:spcBef>
                  <a:spcPts val="0"/>
                </a:spcBef>
                <a:spcAft>
                  <a:spcPts val="0"/>
                </a:spcAft>
                <a:buClr>
                  <a:srgbClr val="0E2C4B"/>
                </a:buClr>
                <a:buSzPts val="2200"/>
                <a:buChar char="❏"/>
              </a:pPr>
              <a:r>
                <a:rPr lang="en-US" sz="2200">
                  <a:solidFill>
                    <a:srgbClr val="0E2C4B"/>
                  </a:solidFill>
                </a:rPr>
                <a:t>Harga pesaing.</a:t>
              </a:r>
              <a:endParaRPr sz="2200">
                <a:solidFill>
                  <a:srgbClr val="0E2C4B"/>
                </a:solidFill>
              </a:endParaRPr>
            </a:p>
            <a:p>
              <a:pPr indent="-368300" lvl="0" marL="457200" marR="0" rtl="0" algn="l">
                <a:lnSpc>
                  <a:spcPct val="139954"/>
                </a:lnSpc>
                <a:spcBef>
                  <a:spcPts val="0"/>
                </a:spcBef>
                <a:spcAft>
                  <a:spcPts val="0"/>
                </a:spcAft>
                <a:buClr>
                  <a:srgbClr val="0E2C4B"/>
                </a:buClr>
                <a:buSzPts val="2200"/>
                <a:buChar char="❏"/>
              </a:pPr>
              <a:r>
                <a:rPr lang="en-US" sz="2200">
                  <a:solidFill>
                    <a:srgbClr val="0E2C4B"/>
                  </a:solidFill>
                </a:rPr>
                <a:t>Kemungkinan untuk </a:t>
              </a:r>
              <a:r>
                <a:rPr i="1" lang="en-US" sz="2200">
                  <a:solidFill>
                    <a:srgbClr val="0E2C4B"/>
                  </a:solidFill>
                </a:rPr>
                <a:t>upgrade </a:t>
              </a:r>
              <a:r>
                <a:rPr lang="en-US" sz="2200">
                  <a:solidFill>
                    <a:srgbClr val="0E2C4B"/>
                  </a:solidFill>
                </a:rPr>
                <a:t>dan improvisasi.</a:t>
              </a:r>
              <a:endParaRPr sz="2200">
                <a:solidFill>
                  <a:srgbClr val="0E2C4B"/>
                </a:solidFill>
              </a:endParaRPr>
            </a:p>
          </p:txBody>
        </p:sp>
      </p:grpSp>
      <p:grpSp>
        <p:nvGrpSpPr>
          <p:cNvPr id="229" name="Google Shape;229;p9"/>
          <p:cNvGrpSpPr/>
          <p:nvPr/>
        </p:nvGrpSpPr>
        <p:grpSpPr>
          <a:xfrm>
            <a:off x="12587151" y="5832978"/>
            <a:ext cx="4311000" cy="2888970"/>
            <a:chOff x="0" y="-38100"/>
            <a:chExt cx="5748000" cy="3851960"/>
          </a:xfrm>
        </p:grpSpPr>
        <p:sp>
          <p:nvSpPr>
            <p:cNvPr id="230" name="Google Shape;230;p9"/>
            <p:cNvSpPr txBox="1"/>
            <p:nvPr/>
          </p:nvSpPr>
          <p:spPr>
            <a:xfrm>
              <a:off x="0" y="-38100"/>
              <a:ext cx="5748000" cy="1083300"/>
            </a:xfrm>
            <a:prstGeom prst="rect">
              <a:avLst/>
            </a:prstGeom>
            <a:noFill/>
            <a:ln>
              <a:noFill/>
            </a:ln>
          </p:spPr>
          <p:txBody>
            <a:bodyPr anchorCtr="0" anchor="t" bIns="0" lIns="0" spcFirstLastPara="1" rIns="0" wrap="square" tIns="0">
              <a:spAutoFit/>
            </a:bodyPr>
            <a:lstStyle/>
            <a:p>
              <a:pPr indent="0" lvl="0" marL="0" marR="0" rtl="0" algn="l">
                <a:lnSpc>
                  <a:spcPct val="139954"/>
                </a:lnSpc>
                <a:spcBef>
                  <a:spcPts val="0"/>
                </a:spcBef>
                <a:spcAft>
                  <a:spcPts val="0"/>
                </a:spcAft>
                <a:buNone/>
              </a:pPr>
              <a:r>
                <a:rPr lang="en-US" sz="2200">
                  <a:solidFill>
                    <a:srgbClr val="0E2C4B"/>
                  </a:solidFill>
                </a:rPr>
                <a:t>TAHAPAN ANALISIS LANJUTAN SETELAH MENGETAHUI KPI:</a:t>
              </a:r>
              <a:endParaRPr/>
            </a:p>
          </p:txBody>
        </p:sp>
        <p:sp>
          <p:nvSpPr>
            <p:cNvPr id="231" name="Google Shape;231;p9"/>
            <p:cNvSpPr txBox="1"/>
            <p:nvPr/>
          </p:nvSpPr>
          <p:spPr>
            <a:xfrm>
              <a:off x="0" y="1466660"/>
              <a:ext cx="5748000" cy="2347200"/>
            </a:xfrm>
            <a:prstGeom prst="rect">
              <a:avLst/>
            </a:prstGeom>
            <a:noFill/>
            <a:ln>
              <a:noFill/>
            </a:ln>
          </p:spPr>
          <p:txBody>
            <a:bodyPr anchorCtr="0" anchor="t" bIns="0" lIns="0" spcFirstLastPara="1" rIns="0" wrap="square" tIns="0">
              <a:spAutoFit/>
            </a:bodyPr>
            <a:lstStyle/>
            <a:p>
              <a:pPr indent="-368300" lvl="0" marL="457200" marR="0" rtl="0" algn="l">
                <a:lnSpc>
                  <a:spcPct val="139954"/>
                </a:lnSpc>
                <a:spcBef>
                  <a:spcPts val="0"/>
                </a:spcBef>
                <a:spcAft>
                  <a:spcPts val="0"/>
                </a:spcAft>
                <a:buClr>
                  <a:srgbClr val="0E2C4B"/>
                </a:buClr>
                <a:buSzPts val="2200"/>
                <a:buChar char="❏"/>
              </a:pPr>
              <a:r>
                <a:rPr lang="en-US" sz="2200">
                  <a:solidFill>
                    <a:srgbClr val="0E2C4B"/>
                  </a:solidFill>
                </a:rPr>
                <a:t>Pola perilaku pelanggan</a:t>
              </a:r>
              <a:endParaRPr sz="2200">
                <a:solidFill>
                  <a:srgbClr val="0E2C4B"/>
                </a:solidFill>
              </a:endParaRPr>
            </a:p>
            <a:p>
              <a:pPr indent="-368300" lvl="0" marL="457200" marR="0" rtl="0" algn="l">
                <a:lnSpc>
                  <a:spcPct val="139954"/>
                </a:lnSpc>
                <a:spcBef>
                  <a:spcPts val="0"/>
                </a:spcBef>
                <a:spcAft>
                  <a:spcPts val="0"/>
                </a:spcAft>
                <a:buClr>
                  <a:srgbClr val="0E2C4B"/>
                </a:buClr>
                <a:buSzPts val="2200"/>
                <a:buChar char="❏"/>
              </a:pPr>
              <a:r>
                <a:rPr lang="en-US" sz="2200">
                  <a:solidFill>
                    <a:srgbClr val="0E2C4B"/>
                  </a:solidFill>
                </a:rPr>
                <a:t>Segmentasi pelanggan</a:t>
              </a:r>
              <a:endParaRPr sz="2200">
                <a:solidFill>
                  <a:srgbClr val="0E2C4B"/>
                </a:solidFill>
              </a:endParaRPr>
            </a:p>
            <a:p>
              <a:pPr indent="-368300" lvl="0" marL="457200" marR="0" rtl="0" algn="l">
                <a:lnSpc>
                  <a:spcPct val="139954"/>
                </a:lnSpc>
                <a:spcBef>
                  <a:spcPts val="0"/>
                </a:spcBef>
                <a:spcAft>
                  <a:spcPts val="0"/>
                </a:spcAft>
                <a:buClr>
                  <a:srgbClr val="0E2C4B"/>
                </a:buClr>
                <a:buSzPts val="2200"/>
                <a:buChar char="❏"/>
              </a:pPr>
              <a:r>
                <a:rPr lang="en-US" sz="2200">
                  <a:solidFill>
                    <a:srgbClr val="0E2C4B"/>
                  </a:solidFill>
                </a:rPr>
                <a:t>Perilaku titik sentuh (</a:t>
              </a:r>
              <a:r>
                <a:rPr i="1" lang="en-US" sz="2200">
                  <a:solidFill>
                    <a:srgbClr val="0E2C4B"/>
                  </a:solidFill>
                </a:rPr>
                <a:t>Touch point behaviour</a:t>
              </a:r>
              <a:r>
                <a:rPr lang="en-US" sz="2200">
                  <a:solidFill>
                    <a:srgbClr val="0E2C4B"/>
                  </a:solidFill>
                </a:rPr>
                <a:t>)</a:t>
              </a:r>
              <a:endParaRPr sz="2200">
                <a:solidFill>
                  <a:srgbClr val="0E2C4B"/>
                </a:solidFill>
              </a:endParaRPr>
            </a:p>
          </p:txBody>
        </p:sp>
      </p:grpSp>
      <p:pic>
        <p:nvPicPr>
          <p:cNvPr id="232" name="Google Shape;232;p9"/>
          <p:cNvPicPr preferRelativeResize="0"/>
          <p:nvPr/>
        </p:nvPicPr>
        <p:blipFill>
          <a:blip r:embed="rId7">
            <a:alphaModFix/>
          </a:blip>
          <a:stretch>
            <a:fillRect/>
          </a:stretch>
        </p:blipFill>
        <p:spPr>
          <a:xfrm>
            <a:off x="15703975" y="114450"/>
            <a:ext cx="2431426" cy="1803874"/>
          </a:xfrm>
          <a:prstGeom prst="rect">
            <a:avLst/>
          </a:prstGeom>
          <a:noFill/>
          <a:ln>
            <a:noFill/>
          </a:ln>
        </p:spPr>
      </p:pic>
      <p:sp>
        <p:nvSpPr>
          <p:cNvPr id="233" name="Google Shape;233;p9"/>
          <p:cNvSpPr txBox="1"/>
          <p:nvPr/>
        </p:nvSpPr>
        <p:spPr>
          <a:xfrm>
            <a:off x="191350" y="96217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rPr>
              <a:t>*KPI = Key Performance Indicator</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3F4"/>
        </a:solidFill>
      </p:bgPr>
    </p:bg>
    <p:spTree>
      <p:nvGrpSpPr>
        <p:cNvPr id="237" name="Shape 237"/>
        <p:cNvGrpSpPr/>
        <p:nvPr/>
      </p:nvGrpSpPr>
      <p:grpSpPr>
        <a:xfrm>
          <a:off x="0" y="0"/>
          <a:ext cx="0" cy="0"/>
          <a:chOff x="0" y="0"/>
          <a:chExt cx="0" cy="0"/>
        </a:xfrm>
      </p:grpSpPr>
      <p:sp>
        <p:nvSpPr>
          <p:cNvPr id="238" name="Google Shape;238;p10"/>
          <p:cNvSpPr/>
          <p:nvPr/>
        </p:nvSpPr>
        <p:spPr>
          <a:xfrm>
            <a:off x="8577180" y="236488"/>
            <a:ext cx="9381150" cy="9814023"/>
          </a:xfrm>
          <a:custGeom>
            <a:rect b="b" l="l" r="r" t="t"/>
            <a:pathLst>
              <a:path extrusionOk="0" h="7851218" w="7504919">
                <a:moveTo>
                  <a:pt x="7380458" y="7851218"/>
                </a:moveTo>
                <a:lnTo>
                  <a:pt x="124460" y="7851218"/>
                </a:lnTo>
                <a:cubicBezTo>
                  <a:pt x="55880" y="7851218"/>
                  <a:pt x="0" y="7795338"/>
                  <a:pt x="0" y="7726759"/>
                </a:cubicBezTo>
                <a:lnTo>
                  <a:pt x="0" y="124460"/>
                </a:lnTo>
                <a:cubicBezTo>
                  <a:pt x="0" y="55880"/>
                  <a:pt x="55880" y="0"/>
                  <a:pt x="124460" y="0"/>
                </a:cubicBezTo>
                <a:lnTo>
                  <a:pt x="7380459" y="0"/>
                </a:lnTo>
                <a:cubicBezTo>
                  <a:pt x="7449038" y="0"/>
                  <a:pt x="7504919" y="55880"/>
                  <a:pt x="7504919" y="124460"/>
                </a:cubicBezTo>
                <a:lnTo>
                  <a:pt x="7504919" y="7726759"/>
                </a:lnTo>
                <a:cubicBezTo>
                  <a:pt x="7504919" y="7795339"/>
                  <a:pt x="7449038" y="7851218"/>
                  <a:pt x="7380459" y="785121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9" name="Google Shape;239;p10"/>
          <p:cNvCxnSpPr/>
          <p:nvPr/>
        </p:nvCxnSpPr>
        <p:spPr>
          <a:xfrm>
            <a:off x="9448690" y="3502953"/>
            <a:ext cx="7638127" cy="0"/>
          </a:xfrm>
          <a:prstGeom prst="straightConnector1">
            <a:avLst/>
          </a:prstGeom>
          <a:noFill/>
          <a:ln cap="rnd" cmpd="sng" w="76200">
            <a:solidFill>
              <a:srgbClr val="F2F3F4"/>
            </a:solidFill>
            <a:prstDash val="solid"/>
            <a:round/>
            <a:headEnd len="sm" w="sm" type="none"/>
            <a:tailEnd len="sm" w="sm" type="none"/>
          </a:ln>
        </p:spPr>
      </p:cxnSp>
      <p:cxnSp>
        <p:nvCxnSpPr>
          <p:cNvPr id="240" name="Google Shape;240;p10"/>
          <p:cNvCxnSpPr/>
          <p:nvPr/>
        </p:nvCxnSpPr>
        <p:spPr>
          <a:xfrm>
            <a:off x="9448690" y="6707847"/>
            <a:ext cx="7638127" cy="0"/>
          </a:xfrm>
          <a:prstGeom prst="straightConnector1">
            <a:avLst/>
          </a:prstGeom>
          <a:noFill/>
          <a:ln cap="rnd" cmpd="sng" w="76200">
            <a:solidFill>
              <a:srgbClr val="F2F3F4"/>
            </a:solidFill>
            <a:prstDash val="solid"/>
            <a:round/>
            <a:headEnd len="sm" w="sm" type="none"/>
            <a:tailEnd len="sm" w="sm" type="none"/>
          </a:ln>
        </p:spPr>
      </p:cxnSp>
      <p:grpSp>
        <p:nvGrpSpPr>
          <p:cNvPr id="241" name="Google Shape;241;p10"/>
          <p:cNvGrpSpPr/>
          <p:nvPr/>
        </p:nvGrpSpPr>
        <p:grpSpPr>
          <a:xfrm>
            <a:off x="9448690" y="1000125"/>
            <a:ext cx="7714800" cy="2007178"/>
            <a:chOff x="0" y="-38100"/>
            <a:chExt cx="10286400" cy="2676238"/>
          </a:xfrm>
        </p:grpSpPr>
        <p:sp>
          <p:nvSpPr>
            <p:cNvPr id="242" name="Google Shape;242;p10"/>
            <p:cNvSpPr txBox="1"/>
            <p:nvPr/>
          </p:nvSpPr>
          <p:spPr>
            <a:xfrm>
              <a:off x="0" y="-38100"/>
              <a:ext cx="10286400" cy="451500"/>
            </a:xfrm>
            <a:prstGeom prst="rect">
              <a:avLst/>
            </a:prstGeom>
            <a:noFill/>
            <a:ln>
              <a:noFill/>
            </a:ln>
          </p:spPr>
          <p:txBody>
            <a:bodyPr anchorCtr="0" anchor="t" bIns="0" lIns="0" spcFirstLastPara="1" rIns="0" wrap="square" tIns="0">
              <a:spAutoFit/>
            </a:bodyPr>
            <a:lstStyle/>
            <a:p>
              <a:pPr indent="0" lvl="0" marL="0" marR="0" rtl="0" algn="l">
                <a:lnSpc>
                  <a:spcPct val="139954"/>
                </a:lnSpc>
                <a:spcBef>
                  <a:spcPts val="0"/>
                </a:spcBef>
                <a:spcAft>
                  <a:spcPts val="0"/>
                </a:spcAft>
                <a:buNone/>
              </a:pPr>
              <a:r>
                <a:rPr lang="en-US" sz="2200">
                  <a:solidFill>
                    <a:srgbClr val="0E2C4B"/>
                  </a:solidFill>
                </a:rPr>
                <a:t>MEMPREDIKSI CHURN</a:t>
              </a:r>
              <a:endParaRPr/>
            </a:p>
          </p:txBody>
        </p:sp>
        <p:sp>
          <p:nvSpPr>
            <p:cNvPr id="243" name="Google Shape;243;p10"/>
            <p:cNvSpPr txBox="1"/>
            <p:nvPr/>
          </p:nvSpPr>
          <p:spPr>
            <a:xfrm>
              <a:off x="0" y="766738"/>
              <a:ext cx="10286400" cy="18714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400">
                  <a:solidFill>
                    <a:srgbClr val="0E2C4B"/>
                  </a:solidFill>
                </a:rPr>
                <a:t>Solusi yang bermanfaat akan dapat memprediksi kemungkinan penyebab churn dan menandai setiap pelanggan yang berisiko.</a:t>
              </a:r>
              <a:endParaRPr/>
            </a:p>
          </p:txBody>
        </p:sp>
      </p:grpSp>
      <p:grpSp>
        <p:nvGrpSpPr>
          <p:cNvPr id="244" name="Google Shape;244;p10"/>
          <p:cNvGrpSpPr/>
          <p:nvPr/>
        </p:nvGrpSpPr>
        <p:grpSpPr>
          <a:xfrm>
            <a:off x="9448690" y="4205019"/>
            <a:ext cx="7714800" cy="2524228"/>
            <a:chOff x="0" y="-38100"/>
            <a:chExt cx="10286400" cy="3365638"/>
          </a:xfrm>
        </p:grpSpPr>
        <p:sp>
          <p:nvSpPr>
            <p:cNvPr id="245" name="Google Shape;245;p10"/>
            <p:cNvSpPr txBox="1"/>
            <p:nvPr/>
          </p:nvSpPr>
          <p:spPr>
            <a:xfrm>
              <a:off x="0" y="-38100"/>
              <a:ext cx="10286400" cy="451500"/>
            </a:xfrm>
            <a:prstGeom prst="rect">
              <a:avLst/>
            </a:prstGeom>
            <a:noFill/>
            <a:ln>
              <a:noFill/>
            </a:ln>
          </p:spPr>
          <p:txBody>
            <a:bodyPr anchorCtr="0" anchor="t" bIns="0" lIns="0" spcFirstLastPara="1" rIns="0" wrap="square" tIns="0">
              <a:spAutoFit/>
            </a:bodyPr>
            <a:lstStyle/>
            <a:p>
              <a:pPr indent="0" lvl="0" marL="0" marR="0" rtl="0" algn="l">
                <a:lnSpc>
                  <a:spcPct val="139954"/>
                </a:lnSpc>
                <a:spcBef>
                  <a:spcPts val="0"/>
                </a:spcBef>
                <a:spcAft>
                  <a:spcPts val="0"/>
                </a:spcAft>
                <a:buNone/>
              </a:pPr>
              <a:r>
                <a:rPr lang="en-US" sz="2200">
                  <a:solidFill>
                    <a:srgbClr val="0E2C4B"/>
                  </a:solidFill>
                </a:rPr>
                <a:t>ANALISIS TINGKATAN HARGA</a:t>
              </a:r>
              <a:endParaRPr/>
            </a:p>
          </p:txBody>
        </p:sp>
        <p:sp>
          <p:nvSpPr>
            <p:cNvPr id="246" name="Google Shape;246;p10"/>
            <p:cNvSpPr txBox="1"/>
            <p:nvPr/>
          </p:nvSpPr>
          <p:spPr>
            <a:xfrm>
              <a:off x="0" y="766738"/>
              <a:ext cx="10286400" cy="25608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400">
                  <a:solidFill>
                    <a:srgbClr val="0E2C4B"/>
                  </a:solidFill>
                </a:rPr>
                <a:t>Tingkat penetapan harga yang tepat sangat penting untuk konversi serta churn minimal. Pastikan bahwa tingkatan harga kita difokuskan pada persona pembeli, bukan persepsi kita tentang fitur kita sendiri.</a:t>
              </a:r>
              <a:endParaRPr/>
            </a:p>
          </p:txBody>
        </p:sp>
      </p:grpSp>
      <p:grpSp>
        <p:nvGrpSpPr>
          <p:cNvPr id="247" name="Google Shape;247;p10"/>
          <p:cNvGrpSpPr/>
          <p:nvPr/>
        </p:nvGrpSpPr>
        <p:grpSpPr>
          <a:xfrm>
            <a:off x="9448700" y="7409925"/>
            <a:ext cx="7845437" cy="1490128"/>
            <a:chOff x="0" y="-38100"/>
            <a:chExt cx="10286400" cy="1986838"/>
          </a:xfrm>
        </p:grpSpPr>
        <p:sp>
          <p:nvSpPr>
            <p:cNvPr id="248" name="Google Shape;248;p10"/>
            <p:cNvSpPr txBox="1"/>
            <p:nvPr/>
          </p:nvSpPr>
          <p:spPr>
            <a:xfrm>
              <a:off x="0" y="-38100"/>
              <a:ext cx="10286400" cy="451500"/>
            </a:xfrm>
            <a:prstGeom prst="rect">
              <a:avLst/>
            </a:prstGeom>
            <a:noFill/>
            <a:ln>
              <a:noFill/>
            </a:ln>
          </p:spPr>
          <p:txBody>
            <a:bodyPr anchorCtr="0" anchor="t" bIns="0" lIns="0" spcFirstLastPara="1" rIns="0" wrap="square" tIns="0">
              <a:spAutoFit/>
            </a:bodyPr>
            <a:lstStyle/>
            <a:p>
              <a:pPr indent="0" lvl="0" marL="0" marR="0" rtl="0" algn="l">
                <a:lnSpc>
                  <a:spcPct val="139954"/>
                </a:lnSpc>
                <a:spcBef>
                  <a:spcPts val="0"/>
                </a:spcBef>
                <a:spcAft>
                  <a:spcPts val="0"/>
                </a:spcAft>
                <a:buNone/>
              </a:pPr>
              <a:r>
                <a:rPr lang="en-US" sz="2200">
                  <a:solidFill>
                    <a:srgbClr val="0E2C4B"/>
                  </a:solidFill>
                </a:rPr>
                <a:t>MENDAPATKAN METRIK (CONTOH:ARPU, MRR, dan ARR)*</a:t>
              </a:r>
              <a:endParaRPr/>
            </a:p>
          </p:txBody>
        </p:sp>
        <p:sp>
          <p:nvSpPr>
            <p:cNvPr id="249" name="Google Shape;249;p10"/>
            <p:cNvSpPr txBox="1"/>
            <p:nvPr/>
          </p:nvSpPr>
          <p:spPr>
            <a:xfrm>
              <a:off x="0" y="766738"/>
              <a:ext cx="10286400" cy="11820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US" sz="2400">
                  <a:solidFill>
                    <a:srgbClr val="0E2C4B"/>
                  </a:solidFill>
                </a:rPr>
                <a:t>Memahami churn sangat mendasar karena efek churn dapat terjadi pada metrik utama yang lain.</a:t>
              </a:r>
              <a:endParaRPr/>
            </a:p>
          </p:txBody>
        </p:sp>
      </p:grpSp>
      <p:sp>
        <p:nvSpPr>
          <p:cNvPr id="250" name="Google Shape;250;p10"/>
          <p:cNvSpPr txBox="1"/>
          <p:nvPr/>
        </p:nvSpPr>
        <p:spPr>
          <a:xfrm>
            <a:off x="1028700" y="1249503"/>
            <a:ext cx="6173100" cy="53259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Clr>
                <a:schemeClr val="dk1"/>
              </a:buClr>
              <a:buFont typeface="Arial"/>
              <a:buNone/>
            </a:pPr>
            <a:r>
              <a:rPr lang="en-US" sz="6900">
                <a:solidFill>
                  <a:srgbClr val="0E2C4B"/>
                </a:solidFill>
              </a:rPr>
              <a:t>Yang diperlukan untuk </a:t>
            </a:r>
            <a:r>
              <a:rPr lang="en-US" sz="6900">
                <a:solidFill>
                  <a:srgbClr val="F36825"/>
                </a:solidFill>
              </a:rPr>
              <a:t>Analisis Churn</a:t>
            </a:r>
            <a:endParaRPr sz="1300">
              <a:solidFill>
                <a:schemeClr val="dk1"/>
              </a:solidFill>
            </a:endParaRPr>
          </a:p>
          <a:p>
            <a:pPr indent="0" lvl="0" marL="0" rtl="0" algn="l">
              <a:lnSpc>
                <a:spcPct val="120000"/>
              </a:lnSpc>
              <a:spcBef>
                <a:spcPts val="0"/>
              </a:spcBef>
              <a:spcAft>
                <a:spcPts val="0"/>
              </a:spcAft>
              <a:buClr>
                <a:schemeClr val="dk1"/>
              </a:buClr>
              <a:buFont typeface="Arial"/>
              <a:buNone/>
            </a:pPr>
            <a:r>
              <a:t/>
            </a:r>
            <a:endParaRPr sz="7000">
              <a:solidFill>
                <a:srgbClr val="0E2C4B"/>
              </a:solidFill>
            </a:endParaRPr>
          </a:p>
        </p:txBody>
      </p:sp>
      <p:sp>
        <p:nvSpPr>
          <p:cNvPr id="251" name="Google Shape;251;p10"/>
          <p:cNvSpPr txBox="1"/>
          <p:nvPr/>
        </p:nvSpPr>
        <p:spPr>
          <a:xfrm>
            <a:off x="1028700" y="8112125"/>
            <a:ext cx="4801500" cy="14655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lang="en-US" sz="2800">
                <a:solidFill>
                  <a:srgbClr val="0E2C4B"/>
                </a:solidFill>
              </a:rPr>
              <a:t>Kita harus mengambil pendekatan holistik untuk berbagai jenis potensi churn.</a:t>
            </a:r>
            <a:endParaRPr/>
          </a:p>
        </p:txBody>
      </p:sp>
      <p:grpSp>
        <p:nvGrpSpPr>
          <p:cNvPr id="252" name="Google Shape;252;p10"/>
          <p:cNvGrpSpPr/>
          <p:nvPr/>
        </p:nvGrpSpPr>
        <p:grpSpPr>
          <a:xfrm>
            <a:off x="6045301" y="8432800"/>
            <a:ext cx="825500" cy="825500"/>
            <a:chOff x="0" y="0"/>
            <a:chExt cx="1100667" cy="1100667"/>
          </a:xfrm>
        </p:grpSpPr>
        <p:sp>
          <p:nvSpPr>
            <p:cNvPr id="253" name="Google Shape;253;p10"/>
            <p:cNvSpPr/>
            <p:nvPr/>
          </p:nvSpPr>
          <p:spPr>
            <a:xfrm>
              <a:off x="0" y="0"/>
              <a:ext cx="1100667" cy="1100667"/>
            </a:xfrm>
            <a:custGeom>
              <a:rect b="b" l="l" r="r" t="t"/>
              <a:pathLst>
                <a:path extrusionOk="0" h="660400" w="660400">
                  <a:moveTo>
                    <a:pt x="535940" y="660400"/>
                  </a:moveTo>
                  <a:lnTo>
                    <a:pt x="124460" y="660400"/>
                  </a:lnTo>
                  <a:cubicBezTo>
                    <a:pt x="55880" y="660400"/>
                    <a:pt x="0" y="604520"/>
                    <a:pt x="0" y="535940"/>
                  </a:cubicBezTo>
                  <a:lnTo>
                    <a:pt x="0" y="124460"/>
                  </a:lnTo>
                  <a:cubicBezTo>
                    <a:pt x="0" y="55880"/>
                    <a:pt x="55880" y="0"/>
                    <a:pt x="124460" y="0"/>
                  </a:cubicBezTo>
                  <a:lnTo>
                    <a:pt x="535940" y="0"/>
                  </a:lnTo>
                  <a:cubicBezTo>
                    <a:pt x="604520" y="0"/>
                    <a:pt x="660400" y="55880"/>
                    <a:pt x="660400" y="124460"/>
                  </a:cubicBezTo>
                  <a:lnTo>
                    <a:pt x="660400" y="535940"/>
                  </a:lnTo>
                  <a:cubicBezTo>
                    <a:pt x="660400" y="604520"/>
                    <a:pt x="604520" y="660400"/>
                    <a:pt x="535940" y="660400"/>
                  </a:cubicBezTo>
                  <a:close/>
                </a:path>
              </a:pathLst>
            </a:custGeom>
            <a:solidFill>
              <a:srgbClr val="F368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0"/>
            <p:cNvSpPr/>
            <p:nvPr/>
          </p:nvSpPr>
          <p:spPr>
            <a:xfrm rot="-5400000">
              <a:off x="436385" y="452780"/>
              <a:ext cx="290178" cy="195107"/>
            </a:xfrm>
            <a:custGeom>
              <a:rect b="b" l="l" r="r" t="t"/>
              <a:pathLst>
                <a:path extrusionOk="0" h="1297940" w="1930400">
                  <a:moveTo>
                    <a:pt x="0" y="0"/>
                  </a:moveTo>
                  <a:lnTo>
                    <a:pt x="965200" y="1297940"/>
                  </a:lnTo>
                  <a:lnTo>
                    <a:pt x="1930400" y="0"/>
                  </a:lnTo>
                  <a:close/>
                </a:path>
              </a:pathLst>
            </a:custGeom>
            <a:solidFill>
              <a:srgbClr val="FFFFFF"/>
            </a:solidFill>
            <a:ln>
              <a:noFill/>
            </a:ln>
          </p:spPr>
        </p:sp>
      </p:grpSp>
      <p:sp>
        <p:nvSpPr>
          <p:cNvPr id="255" name="Google Shape;255;p10"/>
          <p:cNvSpPr txBox="1"/>
          <p:nvPr/>
        </p:nvSpPr>
        <p:spPr>
          <a:xfrm>
            <a:off x="8600350" y="9537200"/>
            <a:ext cx="7988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rPr>
              <a:t>*</a:t>
            </a:r>
            <a:r>
              <a:rPr i="1" lang="en-US">
                <a:solidFill>
                  <a:schemeClr val="dk1"/>
                </a:solidFill>
              </a:rPr>
              <a:t>ARPU: Average Revenue per User, MRR: Monthly Recurring Revenue, ARR:Annual Recurring Revenue</a:t>
            </a:r>
            <a:endParaRPr i="1">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